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45"/>
  </p:notesMasterIdLst>
  <p:handoutMasterIdLst>
    <p:handoutMasterId r:id="rId46"/>
  </p:handoutMasterIdLst>
  <p:sldIdLst>
    <p:sldId id="287" r:id="rId2"/>
    <p:sldId id="292" r:id="rId3"/>
    <p:sldId id="316" r:id="rId4"/>
    <p:sldId id="317" r:id="rId5"/>
    <p:sldId id="318" r:id="rId6"/>
    <p:sldId id="319" r:id="rId7"/>
    <p:sldId id="320" r:id="rId8"/>
    <p:sldId id="321" r:id="rId9"/>
    <p:sldId id="322" r:id="rId10"/>
    <p:sldId id="323" r:id="rId11"/>
    <p:sldId id="309" r:id="rId12"/>
    <p:sldId id="324" r:id="rId13"/>
    <p:sldId id="325" r:id="rId14"/>
    <p:sldId id="326" r:id="rId15"/>
    <p:sldId id="327" r:id="rId16"/>
    <p:sldId id="328" r:id="rId17"/>
    <p:sldId id="349" r:id="rId18"/>
    <p:sldId id="329" r:id="rId19"/>
    <p:sldId id="330" r:id="rId20"/>
    <p:sldId id="331" r:id="rId21"/>
    <p:sldId id="350" r:id="rId22"/>
    <p:sldId id="332" r:id="rId23"/>
    <p:sldId id="333" r:id="rId24"/>
    <p:sldId id="334" r:id="rId25"/>
    <p:sldId id="351" r:id="rId26"/>
    <p:sldId id="335" r:id="rId27"/>
    <p:sldId id="336" r:id="rId28"/>
    <p:sldId id="337" r:id="rId29"/>
    <p:sldId id="339" r:id="rId30"/>
    <p:sldId id="352" r:id="rId31"/>
    <p:sldId id="340" r:id="rId32"/>
    <p:sldId id="341" r:id="rId33"/>
    <p:sldId id="342" r:id="rId34"/>
    <p:sldId id="343" r:id="rId35"/>
    <p:sldId id="353" r:id="rId36"/>
    <p:sldId id="344" r:id="rId37"/>
    <p:sldId id="345" r:id="rId38"/>
    <p:sldId id="354" r:id="rId39"/>
    <p:sldId id="346" r:id="rId40"/>
    <p:sldId id="347" r:id="rId41"/>
    <p:sldId id="348" r:id="rId42"/>
    <p:sldId id="355" r:id="rId43"/>
    <p:sldId id="305" r:id="rId44"/>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A300"/>
    <a:srgbClr val="FC5507"/>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557" autoAdjust="0"/>
  </p:normalViewPr>
  <p:slideViewPr>
    <p:cSldViewPr snapToGrid="0" snapToObjects="1">
      <p:cViewPr varScale="1">
        <p:scale>
          <a:sx n="84" d="100"/>
          <a:sy n="84" d="100"/>
        </p:scale>
        <p:origin x="1164"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3154"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C0AB2-71DD-4EBC-84C8-A5CCA14C87DA}" type="doc">
      <dgm:prSet loTypeId="urn:microsoft.com/office/officeart/2009/3/layout/DescendingProcess" loCatId="process" qsTypeId="urn:microsoft.com/office/officeart/2005/8/quickstyle/3d1" qsCatId="3D" csTypeId="urn:microsoft.com/office/officeart/2005/8/colors/colorful2" csCatId="colorful" phldr="1"/>
      <dgm:spPr/>
      <dgm:t>
        <a:bodyPr/>
        <a:lstStyle/>
        <a:p>
          <a:endParaRPr lang="en-BE"/>
        </a:p>
      </dgm:t>
    </dgm:pt>
    <dgm:pt modelId="{283D1FC5-D2E6-4855-9C45-34B8CACE8D36}">
      <dgm:prSet phldrT="[Texte]" custT="1"/>
      <dgm:spPr/>
      <dgm:t>
        <a:bodyPr/>
        <a:lstStyle/>
        <a:p>
          <a:r>
            <a:rPr lang="fr-BE" sz="1200" dirty="0"/>
            <a:t>16 </a:t>
          </a:r>
          <a:r>
            <a:rPr lang="fr-BE" sz="1200" dirty="0" err="1"/>
            <a:t>Dec</a:t>
          </a:r>
          <a:r>
            <a:rPr lang="fr-BE" sz="1200" dirty="0"/>
            <a:t> 2022: Adoption of the </a:t>
          </a:r>
          <a:r>
            <a:rPr lang="fr-BE" sz="1200" dirty="0" err="1"/>
            <a:t>Delegated</a:t>
          </a:r>
          <a:r>
            <a:rPr lang="fr-BE" sz="1200" dirty="0"/>
            <a:t> </a:t>
          </a:r>
          <a:r>
            <a:rPr lang="fr-BE" sz="1200" dirty="0" err="1"/>
            <a:t>Regulation</a:t>
          </a:r>
          <a:r>
            <a:rPr lang="fr-BE" sz="1200" dirty="0"/>
            <a:t> by the Commission.</a:t>
          </a:r>
          <a:endParaRPr lang="en-BE" sz="1200" dirty="0"/>
        </a:p>
      </dgm:t>
    </dgm:pt>
    <dgm:pt modelId="{45491C54-A521-444F-96B9-96B22A26FAC5}" type="parTrans" cxnId="{2BECE9D1-CDFB-4497-91A6-79C9F3C083E6}">
      <dgm:prSet/>
      <dgm:spPr/>
      <dgm:t>
        <a:bodyPr/>
        <a:lstStyle/>
        <a:p>
          <a:endParaRPr lang="en-BE"/>
        </a:p>
      </dgm:t>
    </dgm:pt>
    <dgm:pt modelId="{28B79D42-0C3D-4E50-A533-88D2506D5684}" type="sibTrans" cxnId="{2BECE9D1-CDFB-4497-91A6-79C9F3C083E6}">
      <dgm:prSet/>
      <dgm:spPr/>
      <dgm:t>
        <a:bodyPr/>
        <a:lstStyle/>
        <a:p>
          <a:endParaRPr lang="en-BE"/>
        </a:p>
      </dgm:t>
    </dgm:pt>
    <dgm:pt modelId="{F3B244D9-83D2-4C7B-A861-4B679598D974}">
      <dgm:prSet phldrT="[Texte]" custT="1"/>
      <dgm:spPr/>
      <dgm:t>
        <a:bodyPr/>
        <a:lstStyle/>
        <a:p>
          <a:r>
            <a:rPr lang="fr-BE" sz="1200" dirty="0"/>
            <a:t>16 </a:t>
          </a:r>
          <a:r>
            <a:rPr lang="fr-BE" sz="1200" dirty="0" err="1"/>
            <a:t>Feb</a:t>
          </a:r>
          <a:r>
            <a:rPr lang="fr-BE" sz="1200" dirty="0"/>
            <a:t> 2022: Deadline for </a:t>
          </a:r>
          <a:r>
            <a:rPr lang="fr-BE" sz="1200" dirty="0" err="1"/>
            <a:t>European</a:t>
          </a:r>
          <a:r>
            <a:rPr lang="fr-BE" sz="1200" dirty="0"/>
            <a:t> </a:t>
          </a:r>
          <a:r>
            <a:rPr lang="fr-BE" sz="1200" dirty="0" err="1"/>
            <a:t>Parliament</a:t>
          </a:r>
          <a:r>
            <a:rPr lang="fr-BE" sz="1200" dirty="0"/>
            <a:t> and Council of the EU to </a:t>
          </a:r>
          <a:r>
            <a:rPr lang="fr-BE" sz="1200" dirty="0" err="1"/>
            <a:t>make</a:t>
          </a:r>
          <a:r>
            <a:rPr lang="fr-BE" sz="1200" dirty="0"/>
            <a:t> objections to the </a:t>
          </a:r>
          <a:r>
            <a:rPr lang="fr-BE" sz="1200" dirty="0" err="1"/>
            <a:t>text</a:t>
          </a:r>
          <a:r>
            <a:rPr lang="fr-BE" sz="1200" dirty="0"/>
            <a:t>.</a:t>
          </a:r>
          <a:endParaRPr lang="en-BE" sz="1200" dirty="0"/>
        </a:p>
      </dgm:t>
    </dgm:pt>
    <dgm:pt modelId="{951C01E0-7ADD-47CB-BEDD-4F51D1C99CA0}" type="parTrans" cxnId="{BBE9E855-209D-4211-9C25-02EB36DD74C6}">
      <dgm:prSet/>
      <dgm:spPr/>
      <dgm:t>
        <a:bodyPr/>
        <a:lstStyle/>
        <a:p>
          <a:endParaRPr lang="en-BE"/>
        </a:p>
      </dgm:t>
    </dgm:pt>
    <dgm:pt modelId="{5D573CD0-582A-45E4-B26E-671BF2768AC9}" type="sibTrans" cxnId="{BBE9E855-209D-4211-9C25-02EB36DD74C6}">
      <dgm:prSet/>
      <dgm:spPr/>
      <dgm:t>
        <a:bodyPr/>
        <a:lstStyle/>
        <a:p>
          <a:endParaRPr lang="en-BE"/>
        </a:p>
      </dgm:t>
    </dgm:pt>
    <dgm:pt modelId="{A4F711A4-95C6-4DBC-B4A1-F10845CF5949}">
      <dgm:prSet phldrT="[Texte]" custT="1"/>
      <dgm:spPr/>
      <dgm:t>
        <a:bodyPr/>
        <a:lstStyle/>
        <a:p>
          <a:pPr algn="ctr"/>
          <a:r>
            <a:rPr lang="fr-BE" sz="1200" dirty="0"/>
            <a:t>Few </a:t>
          </a:r>
          <a:r>
            <a:rPr lang="fr-BE" sz="1200" dirty="0" err="1"/>
            <a:t>days</a:t>
          </a:r>
          <a:r>
            <a:rPr lang="fr-BE" sz="1200" dirty="0"/>
            <a:t> </a:t>
          </a:r>
          <a:r>
            <a:rPr lang="fr-BE" sz="1200" dirty="0" err="1"/>
            <a:t>after</a:t>
          </a:r>
          <a:r>
            <a:rPr lang="fr-BE" sz="1200" dirty="0"/>
            <a:t>: Publication in the Official Journal of the EU.</a:t>
          </a:r>
          <a:endParaRPr lang="en-BE" sz="1200" dirty="0"/>
        </a:p>
      </dgm:t>
    </dgm:pt>
    <dgm:pt modelId="{5776BDE2-383C-4E1D-B0BD-29242C561855}" type="parTrans" cxnId="{8D548577-6F41-4F02-9E3A-54D7DC0E085C}">
      <dgm:prSet/>
      <dgm:spPr/>
      <dgm:t>
        <a:bodyPr/>
        <a:lstStyle/>
        <a:p>
          <a:endParaRPr lang="en-BE"/>
        </a:p>
      </dgm:t>
    </dgm:pt>
    <dgm:pt modelId="{A30A5F68-DBE1-4D72-9463-F90789382F8B}" type="sibTrans" cxnId="{8D548577-6F41-4F02-9E3A-54D7DC0E085C}">
      <dgm:prSet/>
      <dgm:spPr/>
      <dgm:t>
        <a:bodyPr/>
        <a:lstStyle/>
        <a:p>
          <a:endParaRPr lang="en-BE"/>
        </a:p>
      </dgm:t>
    </dgm:pt>
    <dgm:pt modelId="{DD59DDBE-AA9F-48B1-B77B-9842B942592E}">
      <dgm:prSet phldrT="[Texte]" custT="1"/>
      <dgm:spPr/>
      <dgm:t>
        <a:bodyPr/>
        <a:lstStyle/>
        <a:p>
          <a:r>
            <a:rPr lang="fr-BE" sz="1400" b="1" dirty="0" err="1"/>
            <a:t>Early</a:t>
          </a:r>
          <a:r>
            <a:rPr lang="fr-BE" sz="1400" b="1" dirty="0"/>
            <a:t> March 2023 (</a:t>
          </a:r>
          <a:r>
            <a:rPr lang="fr-BE" sz="1400" b="1" dirty="0" err="1"/>
            <a:t>tbc</a:t>
          </a:r>
          <a:r>
            <a:rPr lang="fr-BE" sz="1400" b="1" dirty="0"/>
            <a:t>): Entry </a:t>
          </a:r>
          <a:r>
            <a:rPr lang="fr-BE" sz="1400" b="1" dirty="0" err="1"/>
            <a:t>into</a:t>
          </a:r>
          <a:r>
            <a:rPr lang="fr-BE" sz="1400" b="1" dirty="0"/>
            <a:t> force</a:t>
          </a:r>
          <a:endParaRPr lang="en-BE" sz="1400" b="1" dirty="0"/>
        </a:p>
      </dgm:t>
    </dgm:pt>
    <dgm:pt modelId="{473C8F80-5226-46C8-A77B-B65D3934C3FF}" type="parTrans" cxnId="{1DE70E29-2D25-4B03-931E-6E73ADA4B3B2}">
      <dgm:prSet/>
      <dgm:spPr/>
      <dgm:t>
        <a:bodyPr/>
        <a:lstStyle/>
        <a:p>
          <a:endParaRPr lang="en-BE"/>
        </a:p>
      </dgm:t>
    </dgm:pt>
    <dgm:pt modelId="{E8E40CB6-0EB3-47E5-BE2A-3D14D07ED30C}" type="sibTrans" cxnId="{1DE70E29-2D25-4B03-931E-6E73ADA4B3B2}">
      <dgm:prSet/>
      <dgm:spPr/>
      <dgm:t>
        <a:bodyPr/>
        <a:lstStyle/>
        <a:p>
          <a:endParaRPr lang="en-BE"/>
        </a:p>
      </dgm:t>
    </dgm:pt>
    <dgm:pt modelId="{820EB26C-CA73-4D89-A790-F9B7C217FE66}" type="pres">
      <dgm:prSet presAssocID="{2E6C0AB2-71DD-4EBC-84C8-A5CCA14C87DA}" presName="Name0" presStyleCnt="0">
        <dgm:presLayoutVars>
          <dgm:chMax val="7"/>
          <dgm:chPref val="5"/>
        </dgm:presLayoutVars>
      </dgm:prSet>
      <dgm:spPr/>
    </dgm:pt>
    <dgm:pt modelId="{F34CFED3-1856-4734-AB24-515D7CF752BF}" type="pres">
      <dgm:prSet presAssocID="{2E6C0AB2-71DD-4EBC-84C8-A5CCA14C87DA}" presName="arrowNode" presStyleLbl="node1" presStyleIdx="0" presStyleCnt="1" custScaleX="141166" custLinFactNeighborX="297" custLinFactNeighborY="-1989"/>
      <dgm:spPr/>
    </dgm:pt>
    <dgm:pt modelId="{3BD2290B-519C-44B5-B98C-2FB5F9B76109}" type="pres">
      <dgm:prSet presAssocID="{283D1FC5-D2E6-4855-9C45-34B8CACE8D36}" presName="txNode1" presStyleLbl="revTx" presStyleIdx="0" presStyleCnt="4" custScaleX="193202" custLinFactNeighborX="4578" custLinFactNeighborY="55642">
        <dgm:presLayoutVars>
          <dgm:bulletEnabled val="1"/>
        </dgm:presLayoutVars>
      </dgm:prSet>
      <dgm:spPr/>
    </dgm:pt>
    <dgm:pt modelId="{1C370625-12D1-4EEB-9FBB-45440506CEAA}" type="pres">
      <dgm:prSet presAssocID="{F3B244D9-83D2-4C7B-A861-4B679598D974}" presName="txNode2" presStyleLbl="revTx" presStyleIdx="1" presStyleCnt="4" custScaleX="163522" custLinFactNeighborX="73361" custLinFactNeighborY="-6826">
        <dgm:presLayoutVars>
          <dgm:bulletEnabled val="1"/>
        </dgm:presLayoutVars>
      </dgm:prSet>
      <dgm:spPr/>
    </dgm:pt>
    <dgm:pt modelId="{6E4A1840-A49C-4AA2-910B-922CE7DF935B}" type="pres">
      <dgm:prSet presAssocID="{5D573CD0-582A-45E4-B26E-671BF2768AC9}" presName="dotNode2" presStyleCnt="0"/>
      <dgm:spPr/>
    </dgm:pt>
    <dgm:pt modelId="{B0A21493-ACEC-4343-BFC6-AF3F344E0265}" type="pres">
      <dgm:prSet presAssocID="{5D573CD0-582A-45E4-B26E-671BF2768AC9}" presName="dotRepeatNode" presStyleLbl="fgShp" presStyleIdx="0" presStyleCnt="2" custLinFactX="600000" custLinFactY="220643" custLinFactNeighborX="615643" custLinFactNeighborY="300000"/>
      <dgm:spPr/>
    </dgm:pt>
    <dgm:pt modelId="{41938F4F-412B-48D1-B6E7-2FB157C039BE}" type="pres">
      <dgm:prSet presAssocID="{A4F711A4-95C6-4DBC-B4A1-F10845CF5949}" presName="txNode3" presStyleLbl="revTx" presStyleIdx="2" presStyleCnt="4" custLinFactX="78430" custLinFactNeighborX="100000" custLinFactNeighborY="2588">
        <dgm:presLayoutVars>
          <dgm:bulletEnabled val="1"/>
        </dgm:presLayoutVars>
      </dgm:prSet>
      <dgm:spPr/>
    </dgm:pt>
    <dgm:pt modelId="{94BE78BB-61E2-4C07-9A74-E18D71783470}" type="pres">
      <dgm:prSet presAssocID="{A30A5F68-DBE1-4D72-9463-F90789382F8B}" presName="dotNode3" presStyleCnt="0"/>
      <dgm:spPr/>
    </dgm:pt>
    <dgm:pt modelId="{68802981-2788-48F2-BF71-E437187FEDA4}" type="pres">
      <dgm:prSet presAssocID="{A30A5F68-DBE1-4D72-9463-F90789382F8B}" presName="dotRepeatNode" presStyleLbl="fgShp" presStyleIdx="1" presStyleCnt="2" custLinFactX="400000" custLinFactNeighborX="407263" custLinFactNeighborY="18994"/>
      <dgm:spPr/>
    </dgm:pt>
    <dgm:pt modelId="{D0D211A2-E801-45D7-ACC7-B13C8E3CFBFE}" type="pres">
      <dgm:prSet presAssocID="{DD59DDBE-AA9F-48B1-B77B-9842B942592E}" presName="txNode4" presStyleLbl="revTx" presStyleIdx="3" presStyleCnt="4" custScaleX="126577" custLinFactNeighborX="74534" custLinFactNeighborY="-43996">
        <dgm:presLayoutVars>
          <dgm:bulletEnabled val="1"/>
        </dgm:presLayoutVars>
      </dgm:prSet>
      <dgm:spPr/>
    </dgm:pt>
  </dgm:ptLst>
  <dgm:cxnLst>
    <dgm:cxn modelId="{C02B5D06-E456-4BDB-962D-214B30FAAAE5}" type="presOf" srcId="{2E6C0AB2-71DD-4EBC-84C8-A5CCA14C87DA}" destId="{820EB26C-CA73-4D89-A790-F9B7C217FE66}" srcOrd="0" destOrd="0" presId="urn:microsoft.com/office/officeart/2009/3/layout/DescendingProcess"/>
    <dgm:cxn modelId="{1DE70E29-2D25-4B03-931E-6E73ADA4B3B2}" srcId="{2E6C0AB2-71DD-4EBC-84C8-A5CCA14C87DA}" destId="{DD59DDBE-AA9F-48B1-B77B-9842B942592E}" srcOrd="3" destOrd="0" parTransId="{473C8F80-5226-46C8-A77B-B65D3934C3FF}" sibTransId="{E8E40CB6-0EB3-47E5-BE2A-3D14D07ED30C}"/>
    <dgm:cxn modelId="{39FB912E-2E2B-46C7-BEA1-D1AF4E8D60C9}" type="presOf" srcId="{A30A5F68-DBE1-4D72-9463-F90789382F8B}" destId="{68802981-2788-48F2-BF71-E437187FEDA4}" srcOrd="0" destOrd="0" presId="urn:microsoft.com/office/officeart/2009/3/layout/DescendingProcess"/>
    <dgm:cxn modelId="{0C98493B-5269-4D41-9DE0-C6D4FC4B8FDA}" type="presOf" srcId="{283D1FC5-D2E6-4855-9C45-34B8CACE8D36}" destId="{3BD2290B-519C-44B5-B98C-2FB5F9B76109}" srcOrd="0" destOrd="0" presId="urn:microsoft.com/office/officeart/2009/3/layout/DescendingProcess"/>
    <dgm:cxn modelId="{DDA36767-A366-4512-9CF4-DB90126A38E7}" type="presOf" srcId="{A4F711A4-95C6-4DBC-B4A1-F10845CF5949}" destId="{41938F4F-412B-48D1-B6E7-2FB157C039BE}" srcOrd="0" destOrd="0" presId="urn:microsoft.com/office/officeart/2009/3/layout/DescendingProcess"/>
    <dgm:cxn modelId="{BBE9E855-209D-4211-9C25-02EB36DD74C6}" srcId="{2E6C0AB2-71DD-4EBC-84C8-A5CCA14C87DA}" destId="{F3B244D9-83D2-4C7B-A861-4B679598D974}" srcOrd="1" destOrd="0" parTransId="{951C01E0-7ADD-47CB-BEDD-4F51D1C99CA0}" sibTransId="{5D573CD0-582A-45E4-B26E-671BF2768AC9}"/>
    <dgm:cxn modelId="{8D548577-6F41-4F02-9E3A-54D7DC0E085C}" srcId="{2E6C0AB2-71DD-4EBC-84C8-A5CCA14C87DA}" destId="{A4F711A4-95C6-4DBC-B4A1-F10845CF5949}" srcOrd="2" destOrd="0" parTransId="{5776BDE2-383C-4E1D-B0BD-29242C561855}" sibTransId="{A30A5F68-DBE1-4D72-9463-F90789382F8B}"/>
    <dgm:cxn modelId="{CE6BB157-DFB1-4D13-BA1F-A7ED55776BFB}" type="presOf" srcId="{F3B244D9-83D2-4C7B-A861-4B679598D974}" destId="{1C370625-12D1-4EEB-9FBB-45440506CEAA}" srcOrd="0" destOrd="0" presId="urn:microsoft.com/office/officeart/2009/3/layout/DescendingProcess"/>
    <dgm:cxn modelId="{2BECE9D1-CDFB-4497-91A6-79C9F3C083E6}" srcId="{2E6C0AB2-71DD-4EBC-84C8-A5CCA14C87DA}" destId="{283D1FC5-D2E6-4855-9C45-34B8CACE8D36}" srcOrd="0" destOrd="0" parTransId="{45491C54-A521-444F-96B9-96B22A26FAC5}" sibTransId="{28B79D42-0C3D-4E50-A533-88D2506D5684}"/>
    <dgm:cxn modelId="{AA39C6E8-3B72-4205-8E46-504C0B472171}" type="presOf" srcId="{DD59DDBE-AA9F-48B1-B77B-9842B942592E}" destId="{D0D211A2-E801-45D7-ACC7-B13C8E3CFBFE}" srcOrd="0" destOrd="0" presId="urn:microsoft.com/office/officeart/2009/3/layout/DescendingProcess"/>
    <dgm:cxn modelId="{7EE5C5E9-0965-484B-B2F5-9FC890407785}" type="presOf" srcId="{5D573CD0-582A-45E4-B26E-671BF2768AC9}" destId="{B0A21493-ACEC-4343-BFC6-AF3F344E0265}" srcOrd="0" destOrd="0" presId="urn:microsoft.com/office/officeart/2009/3/layout/DescendingProcess"/>
    <dgm:cxn modelId="{F3A6B931-BED7-4DD1-9B27-E203DAD93B80}" type="presParOf" srcId="{820EB26C-CA73-4D89-A790-F9B7C217FE66}" destId="{F34CFED3-1856-4734-AB24-515D7CF752BF}" srcOrd="0" destOrd="0" presId="urn:microsoft.com/office/officeart/2009/3/layout/DescendingProcess"/>
    <dgm:cxn modelId="{4211B267-58F2-494A-864C-2B74FD9A1640}" type="presParOf" srcId="{820EB26C-CA73-4D89-A790-F9B7C217FE66}" destId="{3BD2290B-519C-44B5-B98C-2FB5F9B76109}" srcOrd="1" destOrd="0" presId="urn:microsoft.com/office/officeart/2009/3/layout/DescendingProcess"/>
    <dgm:cxn modelId="{CC653984-69B4-4A81-ADF1-BEEDE6EAA93D}" type="presParOf" srcId="{820EB26C-CA73-4D89-A790-F9B7C217FE66}" destId="{1C370625-12D1-4EEB-9FBB-45440506CEAA}" srcOrd="2" destOrd="0" presId="urn:microsoft.com/office/officeart/2009/3/layout/DescendingProcess"/>
    <dgm:cxn modelId="{A5A6E7D4-C715-41B8-A14C-107F9FBE9B88}" type="presParOf" srcId="{820EB26C-CA73-4D89-A790-F9B7C217FE66}" destId="{6E4A1840-A49C-4AA2-910B-922CE7DF935B}" srcOrd="3" destOrd="0" presId="urn:microsoft.com/office/officeart/2009/3/layout/DescendingProcess"/>
    <dgm:cxn modelId="{CA386E97-616D-47C6-B530-AA916DC5DD5A}" type="presParOf" srcId="{6E4A1840-A49C-4AA2-910B-922CE7DF935B}" destId="{B0A21493-ACEC-4343-BFC6-AF3F344E0265}" srcOrd="0" destOrd="0" presId="urn:microsoft.com/office/officeart/2009/3/layout/DescendingProcess"/>
    <dgm:cxn modelId="{ECE82583-E6E8-4446-8C99-19FB7B846863}" type="presParOf" srcId="{820EB26C-CA73-4D89-A790-F9B7C217FE66}" destId="{41938F4F-412B-48D1-B6E7-2FB157C039BE}" srcOrd="4" destOrd="0" presId="urn:microsoft.com/office/officeart/2009/3/layout/DescendingProcess"/>
    <dgm:cxn modelId="{9BB38BE8-EC96-4485-8452-A7FA2F3A264B}" type="presParOf" srcId="{820EB26C-CA73-4D89-A790-F9B7C217FE66}" destId="{94BE78BB-61E2-4C07-9A74-E18D71783470}" srcOrd="5" destOrd="0" presId="urn:microsoft.com/office/officeart/2009/3/layout/DescendingProcess"/>
    <dgm:cxn modelId="{F516B0DF-719E-4963-8151-14D846E5CA4E}" type="presParOf" srcId="{94BE78BB-61E2-4C07-9A74-E18D71783470}" destId="{68802981-2788-48F2-BF71-E437187FEDA4}" srcOrd="0" destOrd="0" presId="urn:microsoft.com/office/officeart/2009/3/layout/DescendingProcess"/>
    <dgm:cxn modelId="{B26AC349-F297-427A-8828-2D6036F20B3F}" type="presParOf" srcId="{820EB26C-CA73-4D89-A790-F9B7C217FE66}" destId="{D0D211A2-E801-45D7-ACC7-B13C8E3CFBFE}"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6C0AB2-71DD-4EBC-84C8-A5CCA14C87DA}"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BE"/>
        </a:p>
      </dgm:t>
    </dgm:pt>
    <dgm:pt modelId="{283D1FC5-D2E6-4855-9C45-34B8CACE8D36}">
      <dgm:prSet phldrT="[Texte]" custT="1"/>
      <dgm:spPr/>
      <dgm:t>
        <a:bodyPr/>
        <a:lstStyle/>
        <a:p>
          <a:r>
            <a:rPr lang="fr-BE" sz="1800" dirty="0"/>
            <a:t>T0: MAR 2023</a:t>
          </a:r>
          <a:endParaRPr lang="en-BE" sz="1800" dirty="0"/>
        </a:p>
      </dgm:t>
    </dgm:pt>
    <dgm:pt modelId="{45491C54-A521-444F-96B9-96B22A26FAC5}" type="parTrans" cxnId="{2BECE9D1-CDFB-4497-91A6-79C9F3C083E6}">
      <dgm:prSet/>
      <dgm:spPr/>
      <dgm:t>
        <a:bodyPr/>
        <a:lstStyle/>
        <a:p>
          <a:endParaRPr lang="en-BE"/>
        </a:p>
      </dgm:t>
    </dgm:pt>
    <dgm:pt modelId="{28B79D42-0C3D-4E50-A533-88D2506D5684}" type="sibTrans" cxnId="{2BECE9D1-CDFB-4497-91A6-79C9F3C083E6}">
      <dgm:prSet/>
      <dgm:spPr/>
      <dgm:t>
        <a:bodyPr/>
        <a:lstStyle/>
        <a:p>
          <a:endParaRPr lang="en-BE"/>
        </a:p>
      </dgm:t>
    </dgm:pt>
    <dgm:pt modelId="{F3B244D9-83D2-4C7B-A861-4B679598D974}">
      <dgm:prSet phldrT="[Texte]" custT="1"/>
      <dgm:spPr/>
      <dgm:t>
        <a:bodyPr/>
        <a:lstStyle/>
        <a:p>
          <a:r>
            <a:rPr lang="fr-BE" sz="1600" dirty="0"/>
            <a:t>T0+9 </a:t>
          </a:r>
          <a:r>
            <a:rPr lang="fr-BE" sz="1600" dirty="0" err="1"/>
            <a:t>months</a:t>
          </a:r>
          <a:r>
            <a:rPr lang="fr-BE" sz="1600" dirty="0"/>
            <a:t>: DEC 2023</a:t>
          </a:r>
          <a:endParaRPr lang="en-BE" sz="1600" dirty="0"/>
        </a:p>
      </dgm:t>
    </dgm:pt>
    <dgm:pt modelId="{951C01E0-7ADD-47CB-BEDD-4F51D1C99CA0}" type="parTrans" cxnId="{BBE9E855-209D-4211-9C25-02EB36DD74C6}">
      <dgm:prSet/>
      <dgm:spPr/>
      <dgm:t>
        <a:bodyPr/>
        <a:lstStyle/>
        <a:p>
          <a:endParaRPr lang="en-BE"/>
        </a:p>
      </dgm:t>
    </dgm:pt>
    <dgm:pt modelId="{5D573CD0-582A-45E4-B26E-671BF2768AC9}" type="sibTrans" cxnId="{BBE9E855-209D-4211-9C25-02EB36DD74C6}">
      <dgm:prSet/>
      <dgm:spPr/>
      <dgm:t>
        <a:bodyPr/>
        <a:lstStyle/>
        <a:p>
          <a:endParaRPr lang="en-BE"/>
        </a:p>
      </dgm:t>
    </dgm:pt>
    <dgm:pt modelId="{A4F711A4-95C6-4DBC-B4A1-F10845CF5949}">
      <dgm:prSet phldrT="[Texte]" custT="1"/>
      <dgm:spPr/>
      <dgm:t>
        <a:bodyPr/>
        <a:lstStyle/>
        <a:p>
          <a:pPr algn="ctr"/>
          <a:r>
            <a:rPr lang="fr-BE" sz="1600" dirty="0"/>
            <a:t>T0+12 </a:t>
          </a:r>
          <a:r>
            <a:rPr lang="fr-BE" sz="1600" dirty="0" err="1"/>
            <a:t>months</a:t>
          </a:r>
          <a:r>
            <a:rPr lang="fr-BE" sz="1600" dirty="0"/>
            <a:t>: MAR 2024</a:t>
          </a:r>
          <a:endParaRPr lang="en-BE" sz="1600" dirty="0"/>
        </a:p>
      </dgm:t>
    </dgm:pt>
    <dgm:pt modelId="{5776BDE2-383C-4E1D-B0BD-29242C561855}" type="parTrans" cxnId="{8D548577-6F41-4F02-9E3A-54D7DC0E085C}">
      <dgm:prSet/>
      <dgm:spPr/>
      <dgm:t>
        <a:bodyPr/>
        <a:lstStyle/>
        <a:p>
          <a:endParaRPr lang="en-BE"/>
        </a:p>
      </dgm:t>
    </dgm:pt>
    <dgm:pt modelId="{A30A5F68-DBE1-4D72-9463-F90789382F8B}" type="sibTrans" cxnId="{8D548577-6F41-4F02-9E3A-54D7DC0E085C}">
      <dgm:prSet/>
      <dgm:spPr/>
      <dgm:t>
        <a:bodyPr/>
        <a:lstStyle/>
        <a:p>
          <a:endParaRPr lang="en-BE"/>
        </a:p>
      </dgm:t>
    </dgm:pt>
    <dgm:pt modelId="{7EE734B6-B5DF-4679-9A6D-FDC40432EB11}">
      <dgm:prSet custT="1"/>
      <dgm:spPr/>
      <dgm:t>
        <a:bodyPr/>
        <a:lstStyle/>
        <a:p>
          <a:r>
            <a:rPr lang="fr-BE" sz="2800" dirty="0" err="1"/>
            <a:t>Estimated</a:t>
          </a:r>
          <a:r>
            <a:rPr lang="fr-BE" sz="2800" dirty="0"/>
            <a:t> date of entry </a:t>
          </a:r>
          <a:r>
            <a:rPr lang="fr-BE" sz="2800" dirty="0" err="1"/>
            <a:t>into</a:t>
          </a:r>
          <a:r>
            <a:rPr lang="fr-BE" sz="2800" dirty="0"/>
            <a:t> force</a:t>
          </a:r>
          <a:endParaRPr lang="en-BE" sz="2800" dirty="0"/>
        </a:p>
      </dgm:t>
    </dgm:pt>
    <dgm:pt modelId="{1DFB3032-943B-4EEC-BA39-A83F766BD491}" type="parTrans" cxnId="{3EE4320F-85CE-4D6E-9BF8-2AEEEEB1E715}">
      <dgm:prSet/>
      <dgm:spPr/>
      <dgm:t>
        <a:bodyPr/>
        <a:lstStyle/>
        <a:p>
          <a:endParaRPr lang="en-BE"/>
        </a:p>
      </dgm:t>
    </dgm:pt>
    <dgm:pt modelId="{FABBB5A1-80B6-4421-ADB5-E532D18CAC04}" type="sibTrans" cxnId="{3EE4320F-85CE-4D6E-9BF8-2AEEEEB1E715}">
      <dgm:prSet/>
      <dgm:spPr/>
      <dgm:t>
        <a:bodyPr/>
        <a:lstStyle/>
        <a:p>
          <a:endParaRPr lang="en-BE"/>
        </a:p>
      </dgm:t>
    </dgm:pt>
    <dgm:pt modelId="{25B5C15C-0B20-4F68-86D4-FDAD9FEC750D}">
      <dgm:prSet/>
      <dgm:spPr/>
      <dgm:t>
        <a:bodyPr/>
        <a:lstStyle/>
        <a:p>
          <a:r>
            <a:rPr lang="fr-BE" dirty="0"/>
            <a:t>Roadmap on migration to NG112</a:t>
          </a:r>
          <a:endParaRPr lang="en-BE" dirty="0"/>
        </a:p>
      </dgm:t>
    </dgm:pt>
    <dgm:pt modelId="{7E87DF57-550E-4B42-8DC7-9C142FB6EA26}" type="parTrans" cxnId="{964475FB-0C31-4200-AA3E-8307093C6F2B}">
      <dgm:prSet/>
      <dgm:spPr/>
      <dgm:t>
        <a:bodyPr/>
        <a:lstStyle/>
        <a:p>
          <a:endParaRPr lang="en-BE"/>
        </a:p>
      </dgm:t>
    </dgm:pt>
    <dgm:pt modelId="{87991CF3-4062-45F9-88B1-311A31B21293}" type="sibTrans" cxnId="{964475FB-0C31-4200-AA3E-8307093C6F2B}">
      <dgm:prSet/>
      <dgm:spPr/>
      <dgm:t>
        <a:bodyPr/>
        <a:lstStyle/>
        <a:p>
          <a:endParaRPr lang="en-BE"/>
        </a:p>
      </dgm:t>
    </dgm:pt>
    <dgm:pt modelId="{1F2D3198-BCA7-4169-B09E-564747B29881}">
      <dgm:prSet custT="1"/>
      <dgm:spPr/>
      <dgm:t>
        <a:bodyPr/>
        <a:lstStyle/>
        <a:p>
          <a:r>
            <a:rPr lang="fr-BE" sz="1800" dirty="0"/>
            <a:t>Adoption of caller location </a:t>
          </a:r>
          <a:r>
            <a:rPr lang="fr-BE" sz="1800" dirty="0" err="1"/>
            <a:t>criteria</a:t>
          </a:r>
          <a:endParaRPr lang="en-BE" sz="1800" dirty="0"/>
        </a:p>
      </dgm:t>
    </dgm:pt>
    <dgm:pt modelId="{7FC1FE04-0080-42FD-8F57-A36E8646B793}" type="parTrans" cxnId="{9EFF41B0-0D3F-43F9-84B3-EA3FD08F3ABD}">
      <dgm:prSet/>
      <dgm:spPr/>
      <dgm:t>
        <a:bodyPr/>
        <a:lstStyle/>
        <a:p>
          <a:endParaRPr lang="en-BE"/>
        </a:p>
      </dgm:t>
    </dgm:pt>
    <dgm:pt modelId="{A9F1C83F-675D-4628-B913-CDE97512C176}" type="sibTrans" cxnId="{9EFF41B0-0D3F-43F9-84B3-EA3FD08F3ABD}">
      <dgm:prSet/>
      <dgm:spPr/>
      <dgm:t>
        <a:bodyPr/>
        <a:lstStyle/>
        <a:p>
          <a:endParaRPr lang="en-BE"/>
        </a:p>
      </dgm:t>
    </dgm:pt>
    <dgm:pt modelId="{197C03BC-2EBD-4124-B557-FB264781551F}">
      <dgm:prSet custT="1"/>
      <dgm:spPr/>
      <dgm:t>
        <a:bodyPr/>
        <a:lstStyle/>
        <a:p>
          <a:r>
            <a:rPr lang="fr-BE" sz="1800" dirty="0"/>
            <a:t>Report on </a:t>
          </a:r>
          <a:r>
            <a:rPr lang="fr-BE" sz="1800" dirty="0" err="1"/>
            <a:t>accessibility</a:t>
          </a:r>
          <a:r>
            <a:rPr lang="fr-BE" sz="1800" dirty="0"/>
            <a:t> </a:t>
          </a:r>
          <a:r>
            <a:rPr lang="fr-BE" sz="1800" dirty="0" err="1"/>
            <a:t>means</a:t>
          </a:r>
          <a:endParaRPr lang="en-BE" sz="1800" dirty="0"/>
        </a:p>
      </dgm:t>
    </dgm:pt>
    <dgm:pt modelId="{BE9E6A1D-CDA5-43C3-870A-1C1FCFD05445}" type="parTrans" cxnId="{F7CA3228-436A-476F-8D92-43A81E7BDB8E}">
      <dgm:prSet/>
      <dgm:spPr/>
      <dgm:t>
        <a:bodyPr/>
        <a:lstStyle/>
        <a:p>
          <a:endParaRPr lang="en-BE"/>
        </a:p>
      </dgm:t>
    </dgm:pt>
    <dgm:pt modelId="{E7313105-5E59-4115-85D8-2D50DFD4B842}" type="sibTrans" cxnId="{F7CA3228-436A-476F-8D92-43A81E7BDB8E}">
      <dgm:prSet/>
      <dgm:spPr/>
      <dgm:t>
        <a:bodyPr/>
        <a:lstStyle/>
        <a:p>
          <a:endParaRPr lang="en-BE"/>
        </a:p>
      </dgm:t>
    </dgm:pt>
    <dgm:pt modelId="{9589295D-9BD8-4E93-BCAF-E4FAC087D5E0}" type="pres">
      <dgm:prSet presAssocID="{2E6C0AB2-71DD-4EBC-84C8-A5CCA14C87DA}" presName="Name0" presStyleCnt="0">
        <dgm:presLayoutVars>
          <dgm:dir/>
          <dgm:animLvl val="lvl"/>
          <dgm:resizeHandles/>
        </dgm:presLayoutVars>
      </dgm:prSet>
      <dgm:spPr/>
    </dgm:pt>
    <dgm:pt modelId="{DF04D459-8E78-4F15-85FF-F59627596728}" type="pres">
      <dgm:prSet presAssocID="{283D1FC5-D2E6-4855-9C45-34B8CACE8D36}" presName="linNode" presStyleCnt="0"/>
      <dgm:spPr/>
    </dgm:pt>
    <dgm:pt modelId="{F2A32B07-1338-49AE-BAAE-4174698654F9}" type="pres">
      <dgm:prSet presAssocID="{283D1FC5-D2E6-4855-9C45-34B8CACE8D36}" presName="parentShp" presStyleLbl="node1" presStyleIdx="0" presStyleCnt="3">
        <dgm:presLayoutVars>
          <dgm:bulletEnabled val="1"/>
        </dgm:presLayoutVars>
      </dgm:prSet>
      <dgm:spPr/>
    </dgm:pt>
    <dgm:pt modelId="{24B88333-C17B-45B5-AD14-DDBEEF3CEAF3}" type="pres">
      <dgm:prSet presAssocID="{283D1FC5-D2E6-4855-9C45-34B8CACE8D36}" presName="childShp" presStyleLbl="bgAccFollowNode1" presStyleIdx="0" presStyleCnt="3">
        <dgm:presLayoutVars>
          <dgm:bulletEnabled val="1"/>
        </dgm:presLayoutVars>
      </dgm:prSet>
      <dgm:spPr/>
    </dgm:pt>
    <dgm:pt modelId="{F0E92E8B-DE3E-48B0-92B4-73F4250DD558}" type="pres">
      <dgm:prSet presAssocID="{28B79D42-0C3D-4E50-A533-88D2506D5684}" presName="spacing" presStyleCnt="0"/>
      <dgm:spPr/>
    </dgm:pt>
    <dgm:pt modelId="{C0590F97-83BF-400B-87E7-756070C5CB3C}" type="pres">
      <dgm:prSet presAssocID="{F3B244D9-83D2-4C7B-A861-4B679598D974}" presName="linNode" presStyleCnt="0"/>
      <dgm:spPr/>
    </dgm:pt>
    <dgm:pt modelId="{630824B2-61AE-4B5F-B0B2-38088AD75FD9}" type="pres">
      <dgm:prSet presAssocID="{F3B244D9-83D2-4C7B-A861-4B679598D974}" presName="parentShp" presStyleLbl="node1" presStyleIdx="1" presStyleCnt="3">
        <dgm:presLayoutVars>
          <dgm:bulletEnabled val="1"/>
        </dgm:presLayoutVars>
      </dgm:prSet>
      <dgm:spPr/>
    </dgm:pt>
    <dgm:pt modelId="{AA26134E-43EB-42A3-AC1E-1594F2A8A0C8}" type="pres">
      <dgm:prSet presAssocID="{F3B244D9-83D2-4C7B-A861-4B679598D974}" presName="childShp" presStyleLbl="bgAccFollowNode1" presStyleIdx="1" presStyleCnt="3">
        <dgm:presLayoutVars>
          <dgm:bulletEnabled val="1"/>
        </dgm:presLayoutVars>
      </dgm:prSet>
      <dgm:spPr/>
    </dgm:pt>
    <dgm:pt modelId="{5FFDBC3E-73F4-42A2-94A9-1A57E36A8860}" type="pres">
      <dgm:prSet presAssocID="{5D573CD0-582A-45E4-B26E-671BF2768AC9}" presName="spacing" presStyleCnt="0"/>
      <dgm:spPr/>
    </dgm:pt>
    <dgm:pt modelId="{C9BC6CC0-0107-4B2A-97D4-8A33A769E0C0}" type="pres">
      <dgm:prSet presAssocID="{A4F711A4-95C6-4DBC-B4A1-F10845CF5949}" presName="linNode" presStyleCnt="0"/>
      <dgm:spPr/>
    </dgm:pt>
    <dgm:pt modelId="{F8F1B0DE-521C-487D-96B9-DD06E7C6984F}" type="pres">
      <dgm:prSet presAssocID="{A4F711A4-95C6-4DBC-B4A1-F10845CF5949}" presName="parentShp" presStyleLbl="node1" presStyleIdx="2" presStyleCnt="3">
        <dgm:presLayoutVars>
          <dgm:bulletEnabled val="1"/>
        </dgm:presLayoutVars>
      </dgm:prSet>
      <dgm:spPr/>
    </dgm:pt>
    <dgm:pt modelId="{BE68FA98-9330-4FE9-B515-4047A7E2DCDC}" type="pres">
      <dgm:prSet presAssocID="{A4F711A4-95C6-4DBC-B4A1-F10845CF5949}" presName="childShp" presStyleLbl="bgAccFollowNode1" presStyleIdx="2" presStyleCnt="3">
        <dgm:presLayoutVars>
          <dgm:bulletEnabled val="1"/>
        </dgm:presLayoutVars>
      </dgm:prSet>
      <dgm:spPr/>
    </dgm:pt>
  </dgm:ptLst>
  <dgm:cxnLst>
    <dgm:cxn modelId="{3EE4320F-85CE-4D6E-9BF8-2AEEEEB1E715}" srcId="{283D1FC5-D2E6-4855-9C45-34B8CACE8D36}" destId="{7EE734B6-B5DF-4679-9A6D-FDC40432EB11}" srcOrd="0" destOrd="0" parTransId="{1DFB3032-943B-4EEC-BA39-A83F766BD491}" sibTransId="{FABBB5A1-80B6-4421-ADB5-E532D18CAC04}"/>
    <dgm:cxn modelId="{F7CA3228-436A-476F-8D92-43A81E7BDB8E}" srcId="{A4F711A4-95C6-4DBC-B4A1-F10845CF5949}" destId="{197C03BC-2EBD-4124-B557-FB264781551F}" srcOrd="1" destOrd="0" parTransId="{BE9E6A1D-CDA5-43C3-870A-1C1FCFD05445}" sibTransId="{E7313105-5E59-4115-85D8-2D50DFD4B842}"/>
    <dgm:cxn modelId="{4DD5F05E-885F-4E64-987B-51AE80332C35}" type="presOf" srcId="{F3B244D9-83D2-4C7B-A861-4B679598D974}" destId="{630824B2-61AE-4B5F-B0B2-38088AD75FD9}" srcOrd="0" destOrd="0" presId="urn:microsoft.com/office/officeart/2005/8/layout/vList6"/>
    <dgm:cxn modelId="{B8AD306B-2EBA-49AD-B546-4DCEED032D64}" type="presOf" srcId="{2E6C0AB2-71DD-4EBC-84C8-A5CCA14C87DA}" destId="{9589295D-9BD8-4E93-BCAF-E4FAC087D5E0}" srcOrd="0" destOrd="0" presId="urn:microsoft.com/office/officeart/2005/8/layout/vList6"/>
    <dgm:cxn modelId="{1DBCC553-E44B-47CB-9DE0-87C3FA0992D5}" type="presOf" srcId="{197C03BC-2EBD-4124-B557-FB264781551F}" destId="{BE68FA98-9330-4FE9-B515-4047A7E2DCDC}" srcOrd="0" destOrd="1" presId="urn:microsoft.com/office/officeart/2005/8/layout/vList6"/>
    <dgm:cxn modelId="{BBE9E855-209D-4211-9C25-02EB36DD74C6}" srcId="{2E6C0AB2-71DD-4EBC-84C8-A5CCA14C87DA}" destId="{F3B244D9-83D2-4C7B-A861-4B679598D974}" srcOrd="1" destOrd="0" parTransId="{951C01E0-7ADD-47CB-BEDD-4F51D1C99CA0}" sibTransId="{5D573CD0-582A-45E4-B26E-671BF2768AC9}"/>
    <dgm:cxn modelId="{8D548577-6F41-4F02-9E3A-54D7DC0E085C}" srcId="{2E6C0AB2-71DD-4EBC-84C8-A5CCA14C87DA}" destId="{A4F711A4-95C6-4DBC-B4A1-F10845CF5949}" srcOrd="2" destOrd="0" parTransId="{5776BDE2-383C-4E1D-B0BD-29242C561855}" sibTransId="{A30A5F68-DBE1-4D72-9463-F90789382F8B}"/>
    <dgm:cxn modelId="{D52F4E8F-BA4D-4DAE-AC29-D8A1F01843B9}" type="presOf" srcId="{1F2D3198-BCA7-4169-B09E-564747B29881}" destId="{BE68FA98-9330-4FE9-B515-4047A7E2DCDC}" srcOrd="0" destOrd="0" presId="urn:microsoft.com/office/officeart/2005/8/layout/vList6"/>
    <dgm:cxn modelId="{B133A090-2B3C-4136-9995-294D279A4460}" type="presOf" srcId="{283D1FC5-D2E6-4855-9C45-34B8CACE8D36}" destId="{F2A32B07-1338-49AE-BAAE-4174698654F9}" srcOrd="0" destOrd="0" presId="urn:microsoft.com/office/officeart/2005/8/layout/vList6"/>
    <dgm:cxn modelId="{A1FD1094-9AA4-4E3C-9193-BDE0ABDD57C9}" type="presOf" srcId="{7EE734B6-B5DF-4679-9A6D-FDC40432EB11}" destId="{24B88333-C17B-45B5-AD14-DDBEEF3CEAF3}" srcOrd="0" destOrd="0" presId="urn:microsoft.com/office/officeart/2005/8/layout/vList6"/>
    <dgm:cxn modelId="{7A249EA5-9C47-48C3-886B-0620A33BA885}" type="presOf" srcId="{A4F711A4-95C6-4DBC-B4A1-F10845CF5949}" destId="{F8F1B0DE-521C-487D-96B9-DD06E7C6984F}" srcOrd="0" destOrd="0" presId="urn:microsoft.com/office/officeart/2005/8/layout/vList6"/>
    <dgm:cxn modelId="{9EFF41B0-0D3F-43F9-84B3-EA3FD08F3ABD}" srcId="{A4F711A4-95C6-4DBC-B4A1-F10845CF5949}" destId="{1F2D3198-BCA7-4169-B09E-564747B29881}" srcOrd="0" destOrd="0" parTransId="{7FC1FE04-0080-42FD-8F57-A36E8646B793}" sibTransId="{A9F1C83F-675D-4628-B913-CDE97512C176}"/>
    <dgm:cxn modelId="{07E4CDCE-4190-4AA9-864E-8C2ECF6D8443}" type="presOf" srcId="{25B5C15C-0B20-4F68-86D4-FDAD9FEC750D}" destId="{AA26134E-43EB-42A3-AC1E-1594F2A8A0C8}" srcOrd="0" destOrd="0" presId="urn:microsoft.com/office/officeart/2005/8/layout/vList6"/>
    <dgm:cxn modelId="{2BECE9D1-CDFB-4497-91A6-79C9F3C083E6}" srcId="{2E6C0AB2-71DD-4EBC-84C8-A5CCA14C87DA}" destId="{283D1FC5-D2E6-4855-9C45-34B8CACE8D36}" srcOrd="0" destOrd="0" parTransId="{45491C54-A521-444F-96B9-96B22A26FAC5}" sibTransId="{28B79D42-0C3D-4E50-A533-88D2506D5684}"/>
    <dgm:cxn modelId="{964475FB-0C31-4200-AA3E-8307093C6F2B}" srcId="{F3B244D9-83D2-4C7B-A861-4B679598D974}" destId="{25B5C15C-0B20-4F68-86D4-FDAD9FEC750D}" srcOrd="0" destOrd="0" parTransId="{7E87DF57-550E-4B42-8DC7-9C142FB6EA26}" sibTransId="{87991CF3-4062-45F9-88B1-311A31B21293}"/>
    <dgm:cxn modelId="{E74637C4-16D2-4EF0-95AE-7E20CB63E8EC}" type="presParOf" srcId="{9589295D-9BD8-4E93-BCAF-E4FAC087D5E0}" destId="{DF04D459-8E78-4F15-85FF-F59627596728}" srcOrd="0" destOrd="0" presId="urn:microsoft.com/office/officeart/2005/8/layout/vList6"/>
    <dgm:cxn modelId="{DF4F3877-A5C8-4F6B-AB9C-24E00C267C08}" type="presParOf" srcId="{DF04D459-8E78-4F15-85FF-F59627596728}" destId="{F2A32B07-1338-49AE-BAAE-4174698654F9}" srcOrd="0" destOrd="0" presId="urn:microsoft.com/office/officeart/2005/8/layout/vList6"/>
    <dgm:cxn modelId="{E15BD625-FED3-4E9A-95B3-CC894CE24D7E}" type="presParOf" srcId="{DF04D459-8E78-4F15-85FF-F59627596728}" destId="{24B88333-C17B-45B5-AD14-DDBEEF3CEAF3}" srcOrd="1" destOrd="0" presId="urn:microsoft.com/office/officeart/2005/8/layout/vList6"/>
    <dgm:cxn modelId="{959A2187-8F37-4D95-A714-D6B2534B0744}" type="presParOf" srcId="{9589295D-9BD8-4E93-BCAF-E4FAC087D5E0}" destId="{F0E92E8B-DE3E-48B0-92B4-73F4250DD558}" srcOrd="1" destOrd="0" presId="urn:microsoft.com/office/officeart/2005/8/layout/vList6"/>
    <dgm:cxn modelId="{7769D183-0AE6-424E-BA74-E123B41E4700}" type="presParOf" srcId="{9589295D-9BD8-4E93-BCAF-E4FAC087D5E0}" destId="{C0590F97-83BF-400B-87E7-756070C5CB3C}" srcOrd="2" destOrd="0" presId="urn:microsoft.com/office/officeart/2005/8/layout/vList6"/>
    <dgm:cxn modelId="{85A9AC63-17C9-4657-B436-5AD8AFC3D2D8}" type="presParOf" srcId="{C0590F97-83BF-400B-87E7-756070C5CB3C}" destId="{630824B2-61AE-4B5F-B0B2-38088AD75FD9}" srcOrd="0" destOrd="0" presId="urn:microsoft.com/office/officeart/2005/8/layout/vList6"/>
    <dgm:cxn modelId="{B17B9B38-2709-42A4-85A8-4F7F21061BF2}" type="presParOf" srcId="{C0590F97-83BF-400B-87E7-756070C5CB3C}" destId="{AA26134E-43EB-42A3-AC1E-1594F2A8A0C8}" srcOrd="1" destOrd="0" presId="urn:microsoft.com/office/officeart/2005/8/layout/vList6"/>
    <dgm:cxn modelId="{264AD58E-2FA9-44E1-8CB2-C4A059A43741}" type="presParOf" srcId="{9589295D-9BD8-4E93-BCAF-E4FAC087D5E0}" destId="{5FFDBC3E-73F4-42A2-94A9-1A57E36A8860}" srcOrd="3" destOrd="0" presId="urn:microsoft.com/office/officeart/2005/8/layout/vList6"/>
    <dgm:cxn modelId="{8A013444-BD0C-45F3-A602-6CBFD1851989}" type="presParOf" srcId="{9589295D-9BD8-4E93-BCAF-E4FAC087D5E0}" destId="{C9BC6CC0-0107-4B2A-97D4-8A33A769E0C0}" srcOrd="4" destOrd="0" presId="urn:microsoft.com/office/officeart/2005/8/layout/vList6"/>
    <dgm:cxn modelId="{09D2501A-D3D6-45C0-98E9-FB2DF8AF7205}" type="presParOf" srcId="{C9BC6CC0-0107-4B2A-97D4-8A33A769E0C0}" destId="{F8F1B0DE-521C-487D-96B9-DD06E7C6984F}" srcOrd="0" destOrd="0" presId="urn:microsoft.com/office/officeart/2005/8/layout/vList6"/>
    <dgm:cxn modelId="{3400E333-18B5-4A09-97EA-A135D9684106}" type="presParOf" srcId="{C9BC6CC0-0107-4B2A-97D4-8A33A769E0C0}" destId="{BE68FA98-9330-4FE9-B515-4047A7E2DCD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CFED3-1856-4734-AB24-515D7CF752BF}">
      <dsp:nvSpPr>
        <dsp:cNvPr id="0" name=""/>
        <dsp:cNvSpPr/>
      </dsp:nvSpPr>
      <dsp:spPr>
        <a:xfrm rot="4396374">
          <a:off x="2354421" y="14284"/>
          <a:ext cx="2615238" cy="3476631"/>
        </a:xfrm>
        <a:prstGeom prst="swooshArrow">
          <a:avLst>
            <a:gd name="adj1" fmla="val 16310"/>
            <a:gd name="adj2" fmla="val 313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A21493-ACEC-4343-BFC6-AF3F344E0265}">
      <dsp:nvSpPr>
        <dsp:cNvPr id="0" name=""/>
        <dsp:cNvSpPr/>
      </dsp:nvSpPr>
      <dsp:spPr>
        <a:xfrm>
          <a:off x="4332094" y="1464823"/>
          <a:ext cx="76413" cy="76413"/>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68802981-2788-48F2-BF71-E437187FEDA4}">
      <dsp:nvSpPr>
        <dsp:cNvPr id="0" name=""/>
        <dsp:cNvSpPr/>
      </dsp:nvSpPr>
      <dsp:spPr>
        <a:xfrm>
          <a:off x="4685535" y="1730309"/>
          <a:ext cx="76413" cy="76413"/>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3BD2290B-519C-44B5-B98C-2FB5F9B76109}">
      <dsp:nvSpPr>
        <dsp:cNvPr id="0" name=""/>
        <dsp:cNvSpPr/>
      </dsp:nvSpPr>
      <dsp:spPr>
        <a:xfrm>
          <a:off x="1338149" y="312058"/>
          <a:ext cx="2756251" cy="56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b" anchorCtr="0">
          <a:noAutofit/>
        </a:bodyPr>
        <a:lstStyle/>
        <a:p>
          <a:pPr marL="0" lvl="0" indent="0" algn="ctr" defTabSz="533400">
            <a:lnSpc>
              <a:spcPct val="90000"/>
            </a:lnSpc>
            <a:spcBef>
              <a:spcPct val="0"/>
            </a:spcBef>
            <a:spcAft>
              <a:spcPct val="35000"/>
            </a:spcAft>
            <a:buNone/>
          </a:pPr>
          <a:r>
            <a:rPr lang="fr-BE" sz="1200" kern="1200" dirty="0"/>
            <a:t>16 </a:t>
          </a:r>
          <a:r>
            <a:rPr lang="fr-BE" sz="1200" kern="1200" dirty="0" err="1"/>
            <a:t>Dec</a:t>
          </a:r>
          <a:r>
            <a:rPr lang="fr-BE" sz="1200" kern="1200" dirty="0"/>
            <a:t> 2022: Adoption of the </a:t>
          </a:r>
          <a:r>
            <a:rPr lang="fr-BE" sz="1200" kern="1200" dirty="0" err="1"/>
            <a:t>Delegated</a:t>
          </a:r>
          <a:r>
            <a:rPr lang="fr-BE" sz="1200" kern="1200" dirty="0"/>
            <a:t> </a:t>
          </a:r>
          <a:r>
            <a:rPr lang="fr-BE" sz="1200" kern="1200" dirty="0" err="1"/>
            <a:t>Regulation</a:t>
          </a:r>
          <a:r>
            <a:rPr lang="fr-BE" sz="1200" kern="1200" dirty="0"/>
            <a:t> by the Commission.</a:t>
          </a:r>
          <a:endParaRPr lang="en-BE" sz="1200" kern="1200" dirty="0"/>
        </a:p>
      </dsp:txBody>
      <dsp:txXfrm>
        <a:off x="1338149" y="312058"/>
        <a:ext cx="2756251" cy="560832"/>
      </dsp:txXfrm>
    </dsp:sp>
    <dsp:sp modelId="{1C370625-12D1-4EEB-9FBB-45440506CEAA}">
      <dsp:nvSpPr>
        <dsp:cNvPr id="0" name=""/>
        <dsp:cNvSpPr/>
      </dsp:nvSpPr>
      <dsp:spPr>
        <a:xfrm>
          <a:off x="4475245" y="786491"/>
          <a:ext cx="3215524" cy="56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fr-BE" sz="1200" kern="1200" dirty="0"/>
            <a:t>16 </a:t>
          </a:r>
          <a:r>
            <a:rPr lang="fr-BE" sz="1200" kern="1200" dirty="0" err="1"/>
            <a:t>Feb</a:t>
          </a:r>
          <a:r>
            <a:rPr lang="fr-BE" sz="1200" kern="1200" dirty="0"/>
            <a:t> 2022: Deadline for </a:t>
          </a:r>
          <a:r>
            <a:rPr lang="fr-BE" sz="1200" kern="1200" dirty="0" err="1"/>
            <a:t>European</a:t>
          </a:r>
          <a:r>
            <a:rPr lang="fr-BE" sz="1200" kern="1200" dirty="0"/>
            <a:t> </a:t>
          </a:r>
          <a:r>
            <a:rPr lang="fr-BE" sz="1200" kern="1200" dirty="0" err="1"/>
            <a:t>Parliament</a:t>
          </a:r>
          <a:r>
            <a:rPr lang="fr-BE" sz="1200" kern="1200" dirty="0"/>
            <a:t> and Council of the EU to </a:t>
          </a:r>
          <a:r>
            <a:rPr lang="fr-BE" sz="1200" kern="1200" dirty="0" err="1"/>
            <a:t>make</a:t>
          </a:r>
          <a:r>
            <a:rPr lang="fr-BE" sz="1200" kern="1200" dirty="0"/>
            <a:t> objections to the </a:t>
          </a:r>
          <a:r>
            <a:rPr lang="fr-BE" sz="1200" kern="1200" dirty="0" err="1"/>
            <a:t>text</a:t>
          </a:r>
          <a:r>
            <a:rPr lang="fr-BE" sz="1200" kern="1200" dirty="0"/>
            <a:t>.</a:t>
          </a:r>
          <a:endParaRPr lang="en-BE" sz="1200" kern="1200" dirty="0"/>
        </a:p>
      </dsp:txBody>
      <dsp:txXfrm>
        <a:off x="4475245" y="786491"/>
        <a:ext cx="3215524" cy="560832"/>
      </dsp:txXfrm>
    </dsp:sp>
    <dsp:sp modelId="{41938F4F-412B-48D1-B6E7-2FB157C039BE}">
      <dsp:nvSpPr>
        <dsp:cNvPr id="0" name=""/>
        <dsp:cNvSpPr/>
      </dsp:nvSpPr>
      <dsp:spPr>
        <a:xfrm>
          <a:off x="5377537" y="1488100"/>
          <a:ext cx="1927860" cy="56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kern="1200" dirty="0"/>
            <a:t>Few </a:t>
          </a:r>
          <a:r>
            <a:rPr lang="fr-BE" sz="1200" kern="1200" dirty="0" err="1"/>
            <a:t>days</a:t>
          </a:r>
          <a:r>
            <a:rPr lang="fr-BE" sz="1200" kern="1200" dirty="0"/>
            <a:t> </a:t>
          </a:r>
          <a:r>
            <a:rPr lang="fr-BE" sz="1200" kern="1200" dirty="0" err="1"/>
            <a:t>after</a:t>
          </a:r>
          <a:r>
            <a:rPr lang="fr-BE" sz="1200" kern="1200" dirty="0"/>
            <a:t>: Publication in the Official Journal of the EU.</a:t>
          </a:r>
          <a:endParaRPr lang="en-BE" sz="1200" kern="1200" dirty="0"/>
        </a:p>
      </dsp:txBody>
      <dsp:txXfrm>
        <a:off x="5377537" y="1488100"/>
        <a:ext cx="1927860" cy="560832"/>
      </dsp:txXfrm>
    </dsp:sp>
    <dsp:sp modelId="{D0D211A2-E801-45D7-ACC7-B13C8E3CFBFE}">
      <dsp:nvSpPr>
        <dsp:cNvPr id="0" name=""/>
        <dsp:cNvSpPr/>
      </dsp:nvSpPr>
      <dsp:spPr>
        <a:xfrm>
          <a:off x="5046244" y="2697624"/>
          <a:ext cx="2440227" cy="56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marL="0" lvl="0" indent="0" algn="ctr" defTabSz="622300">
            <a:lnSpc>
              <a:spcPct val="90000"/>
            </a:lnSpc>
            <a:spcBef>
              <a:spcPct val="0"/>
            </a:spcBef>
            <a:spcAft>
              <a:spcPct val="35000"/>
            </a:spcAft>
            <a:buNone/>
          </a:pPr>
          <a:r>
            <a:rPr lang="fr-BE" sz="1400" b="1" kern="1200" dirty="0" err="1"/>
            <a:t>Early</a:t>
          </a:r>
          <a:r>
            <a:rPr lang="fr-BE" sz="1400" b="1" kern="1200" dirty="0"/>
            <a:t> March 2023 (</a:t>
          </a:r>
          <a:r>
            <a:rPr lang="fr-BE" sz="1400" b="1" kern="1200" dirty="0" err="1"/>
            <a:t>tbc</a:t>
          </a:r>
          <a:r>
            <a:rPr lang="fr-BE" sz="1400" b="1" kern="1200" dirty="0"/>
            <a:t>): Entry </a:t>
          </a:r>
          <a:r>
            <a:rPr lang="fr-BE" sz="1400" b="1" kern="1200" dirty="0" err="1"/>
            <a:t>into</a:t>
          </a:r>
          <a:r>
            <a:rPr lang="fr-BE" sz="1400" b="1" kern="1200" dirty="0"/>
            <a:t> force</a:t>
          </a:r>
          <a:endParaRPr lang="en-BE" sz="1400" b="1" kern="1200" dirty="0"/>
        </a:p>
      </dsp:txBody>
      <dsp:txXfrm>
        <a:off x="5046244" y="2697624"/>
        <a:ext cx="2440227" cy="560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8333-C17B-45B5-AD14-DDBEEF3CEAF3}">
      <dsp:nvSpPr>
        <dsp:cNvPr id="0" name=""/>
        <dsp:cNvSpPr/>
      </dsp:nvSpPr>
      <dsp:spPr>
        <a:xfrm>
          <a:off x="3076307" y="0"/>
          <a:ext cx="4614462" cy="10953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fr-BE" sz="2800" kern="1200" dirty="0" err="1"/>
            <a:t>Estimated</a:t>
          </a:r>
          <a:r>
            <a:rPr lang="fr-BE" sz="2800" kern="1200" dirty="0"/>
            <a:t> date of entry </a:t>
          </a:r>
          <a:r>
            <a:rPr lang="fr-BE" sz="2800" kern="1200" dirty="0" err="1"/>
            <a:t>into</a:t>
          </a:r>
          <a:r>
            <a:rPr lang="fr-BE" sz="2800" kern="1200" dirty="0"/>
            <a:t> force</a:t>
          </a:r>
          <a:endParaRPr lang="en-BE" sz="2800" kern="1200" dirty="0"/>
        </a:p>
      </dsp:txBody>
      <dsp:txXfrm>
        <a:off x="3076307" y="136922"/>
        <a:ext cx="4203697" cy="821530"/>
      </dsp:txXfrm>
    </dsp:sp>
    <dsp:sp modelId="{F2A32B07-1338-49AE-BAAE-4174698654F9}">
      <dsp:nvSpPr>
        <dsp:cNvPr id="0" name=""/>
        <dsp:cNvSpPr/>
      </dsp:nvSpPr>
      <dsp:spPr>
        <a:xfrm>
          <a:off x="0" y="0"/>
          <a:ext cx="3076308" cy="10953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BE" sz="1800" kern="1200" dirty="0"/>
            <a:t>T0: MAR 2023</a:t>
          </a:r>
          <a:endParaRPr lang="en-BE" sz="1800" kern="1200" dirty="0"/>
        </a:p>
      </dsp:txBody>
      <dsp:txXfrm>
        <a:off x="53472" y="53472"/>
        <a:ext cx="2969364" cy="988430"/>
      </dsp:txXfrm>
    </dsp:sp>
    <dsp:sp modelId="{AA26134E-43EB-42A3-AC1E-1594F2A8A0C8}">
      <dsp:nvSpPr>
        <dsp:cNvPr id="0" name=""/>
        <dsp:cNvSpPr/>
      </dsp:nvSpPr>
      <dsp:spPr>
        <a:xfrm>
          <a:off x="3076307" y="1204912"/>
          <a:ext cx="4614462" cy="10953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fr-BE" sz="2800" kern="1200" dirty="0"/>
            <a:t>Roadmap on migration to NG112</a:t>
          </a:r>
          <a:endParaRPr lang="en-BE" sz="2800" kern="1200" dirty="0"/>
        </a:p>
      </dsp:txBody>
      <dsp:txXfrm>
        <a:off x="3076307" y="1341834"/>
        <a:ext cx="4203697" cy="821530"/>
      </dsp:txXfrm>
    </dsp:sp>
    <dsp:sp modelId="{630824B2-61AE-4B5F-B0B2-38088AD75FD9}">
      <dsp:nvSpPr>
        <dsp:cNvPr id="0" name=""/>
        <dsp:cNvSpPr/>
      </dsp:nvSpPr>
      <dsp:spPr>
        <a:xfrm>
          <a:off x="0" y="1204912"/>
          <a:ext cx="3076308" cy="10953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BE" sz="1600" kern="1200" dirty="0"/>
            <a:t>T0+9 </a:t>
          </a:r>
          <a:r>
            <a:rPr lang="fr-BE" sz="1600" kern="1200" dirty="0" err="1"/>
            <a:t>months</a:t>
          </a:r>
          <a:r>
            <a:rPr lang="fr-BE" sz="1600" kern="1200" dirty="0"/>
            <a:t>: DEC 2023</a:t>
          </a:r>
          <a:endParaRPr lang="en-BE" sz="1600" kern="1200" dirty="0"/>
        </a:p>
      </dsp:txBody>
      <dsp:txXfrm>
        <a:off x="53472" y="1258384"/>
        <a:ext cx="2969364" cy="988430"/>
      </dsp:txXfrm>
    </dsp:sp>
    <dsp:sp modelId="{BE68FA98-9330-4FE9-B515-4047A7E2DCDC}">
      <dsp:nvSpPr>
        <dsp:cNvPr id="0" name=""/>
        <dsp:cNvSpPr/>
      </dsp:nvSpPr>
      <dsp:spPr>
        <a:xfrm>
          <a:off x="3076307" y="2409824"/>
          <a:ext cx="4614462" cy="10953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fr-BE" sz="1800" kern="1200" dirty="0"/>
            <a:t>Adoption of caller location </a:t>
          </a:r>
          <a:r>
            <a:rPr lang="fr-BE" sz="1800" kern="1200" dirty="0" err="1"/>
            <a:t>criteria</a:t>
          </a:r>
          <a:endParaRPr lang="en-BE" sz="1800" kern="1200" dirty="0"/>
        </a:p>
        <a:p>
          <a:pPr marL="171450" lvl="1" indent="-171450" algn="l" defTabSz="800100">
            <a:lnSpc>
              <a:spcPct val="90000"/>
            </a:lnSpc>
            <a:spcBef>
              <a:spcPct val="0"/>
            </a:spcBef>
            <a:spcAft>
              <a:spcPct val="15000"/>
            </a:spcAft>
            <a:buChar char="•"/>
          </a:pPr>
          <a:r>
            <a:rPr lang="fr-BE" sz="1800" kern="1200" dirty="0"/>
            <a:t>Report on </a:t>
          </a:r>
          <a:r>
            <a:rPr lang="fr-BE" sz="1800" kern="1200" dirty="0" err="1"/>
            <a:t>accessibility</a:t>
          </a:r>
          <a:r>
            <a:rPr lang="fr-BE" sz="1800" kern="1200" dirty="0"/>
            <a:t> </a:t>
          </a:r>
          <a:r>
            <a:rPr lang="fr-BE" sz="1800" kern="1200" dirty="0" err="1"/>
            <a:t>means</a:t>
          </a:r>
          <a:endParaRPr lang="en-BE" sz="1800" kern="1200" dirty="0"/>
        </a:p>
      </dsp:txBody>
      <dsp:txXfrm>
        <a:off x="3076307" y="2546746"/>
        <a:ext cx="4203697" cy="821530"/>
      </dsp:txXfrm>
    </dsp:sp>
    <dsp:sp modelId="{F8F1B0DE-521C-487D-96B9-DD06E7C6984F}">
      <dsp:nvSpPr>
        <dsp:cNvPr id="0" name=""/>
        <dsp:cNvSpPr/>
      </dsp:nvSpPr>
      <dsp:spPr>
        <a:xfrm>
          <a:off x="0" y="2409824"/>
          <a:ext cx="3076308" cy="10953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BE" sz="1600" kern="1200" dirty="0"/>
            <a:t>T0+12 </a:t>
          </a:r>
          <a:r>
            <a:rPr lang="fr-BE" sz="1600" kern="1200" dirty="0" err="1"/>
            <a:t>months</a:t>
          </a:r>
          <a:r>
            <a:rPr lang="fr-BE" sz="1600" kern="1200" dirty="0"/>
            <a:t>: MAR 2024</a:t>
          </a:r>
          <a:endParaRPr lang="en-BE" sz="1600" kern="1200" dirty="0"/>
        </a:p>
      </dsp:txBody>
      <dsp:txXfrm>
        <a:off x="53472" y="2463296"/>
        <a:ext cx="2969364" cy="988430"/>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EFC237-625A-4E64-95E8-12D0719CBE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5B04DD8-0717-4B26-AAAF-915D500C56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444C8E-47E0-4CE3-BD6A-D5581DDE5237}" type="datetimeFigureOut">
              <a:rPr lang="en-GB" smtClean="0"/>
              <a:t>31/01/2023</a:t>
            </a:fld>
            <a:endParaRPr lang="en-GB"/>
          </a:p>
        </p:txBody>
      </p:sp>
      <p:sp>
        <p:nvSpPr>
          <p:cNvPr id="4" name="Footer Placeholder 3">
            <a:extLst>
              <a:ext uri="{FF2B5EF4-FFF2-40B4-BE49-F238E27FC236}">
                <a16:creationId xmlns:a16="http://schemas.microsoft.com/office/drawing/2014/main" id="{0EF78A10-A28C-440B-A650-8FE4EF6398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6930908-4A03-4093-B8FF-A9792F4245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82F0EE-6462-438E-B0BA-B5848391ABBD}" type="slidenum">
              <a:rPr lang="en-GB" smtClean="0"/>
              <a:t>‹#›</a:t>
            </a:fld>
            <a:endParaRPr lang="en-GB"/>
          </a:p>
        </p:txBody>
      </p:sp>
    </p:spTree>
    <p:extLst>
      <p:ext uri="{BB962C8B-B14F-4D97-AF65-F5344CB8AC3E}">
        <p14:creationId xmlns:p14="http://schemas.microsoft.com/office/powerpoint/2010/main" val="559706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1AEB2-42CF-D249-A370-81F036031615}" type="datetimeFigureOut">
              <a:rPr lang="fr-FR" smtClean="0"/>
              <a:t>31/01/2023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CCB83-A257-5244-B7F5-4775C59A054E}" type="slidenum">
              <a:rPr lang="fr-FR" smtClean="0"/>
              <a:t>‹#›</a:t>
            </a:fld>
            <a:endParaRPr lang="fr-FR"/>
          </a:p>
        </p:txBody>
      </p:sp>
    </p:spTree>
    <p:extLst>
      <p:ext uri="{BB962C8B-B14F-4D97-AF65-F5344CB8AC3E}">
        <p14:creationId xmlns:p14="http://schemas.microsoft.com/office/powerpoint/2010/main" val="30147827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err="1"/>
              <a:t>Incl</a:t>
            </a:r>
            <a:r>
              <a:rPr lang="fr-BE" dirty="0"/>
              <a:t>: caller location, description of the emergency incident, </a:t>
            </a:r>
            <a:r>
              <a:rPr lang="fr-BE" dirty="0" err="1"/>
              <a:t>physical</a:t>
            </a:r>
            <a:r>
              <a:rPr lang="fr-BE" dirty="0"/>
              <a:t> </a:t>
            </a:r>
            <a:r>
              <a:rPr lang="fr-BE" dirty="0" err="1"/>
              <a:t>environment</a:t>
            </a:r>
            <a:r>
              <a:rPr lang="fr-BE" dirty="0"/>
              <a:t>, condition and </a:t>
            </a:r>
            <a:r>
              <a:rPr lang="fr-BE" dirty="0" err="1"/>
              <a:t>abilities</a:t>
            </a:r>
            <a:r>
              <a:rPr lang="fr-BE" dirty="0"/>
              <a:t> of the </a:t>
            </a:r>
            <a:r>
              <a:rPr lang="fr-BE" dirty="0" err="1"/>
              <a:t>rpersons</a:t>
            </a:r>
            <a:r>
              <a:rPr lang="fr-BE" dirty="0"/>
              <a:t> </a:t>
            </a:r>
            <a:r>
              <a:rPr lang="fr-BE" dirty="0" err="1"/>
              <a:t>involved</a:t>
            </a:r>
            <a:r>
              <a:rPr lang="fr-BE" dirty="0"/>
              <a:t>… (</a:t>
            </a:r>
            <a:r>
              <a:rPr lang="fr-BE" dirty="0" err="1"/>
              <a:t>recital</a:t>
            </a:r>
            <a:r>
              <a:rPr lang="fr-BE" dirty="0"/>
              <a:t> 5)</a:t>
            </a:r>
            <a:endParaRPr lang="en-BE" dirty="0"/>
          </a:p>
        </p:txBody>
      </p:sp>
      <p:sp>
        <p:nvSpPr>
          <p:cNvPr id="4" name="Espace réservé du numéro de diapositive 3"/>
          <p:cNvSpPr>
            <a:spLocks noGrp="1"/>
          </p:cNvSpPr>
          <p:nvPr>
            <p:ph type="sldNum" sz="quarter" idx="5"/>
          </p:nvPr>
        </p:nvSpPr>
        <p:spPr/>
        <p:txBody>
          <a:bodyPr/>
          <a:lstStyle/>
          <a:p>
            <a:fld id="{244CCB83-A257-5244-B7F5-4775C59A054E}" type="slidenum">
              <a:rPr lang="fr-FR" smtClean="0"/>
              <a:t>31</a:t>
            </a:fld>
            <a:endParaRPr lang="fr-FR"/>
          </a:p>
        </p:txBody>
      </p:sp>
    </p:spTree>
    <p:extLst>
      <p:ext uri="{BB962C8B-B14F-4D97-AF65-F5344CB8AC3E}">
        <p14:creationId xmlns:p14="http://schemas.microsoft.com/office/powerpoint/2010/main" val="91504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full pag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0" y="0"/>
            <a:ext cx="9144000" cy="4490875"/>
          </a:xfrm>
          <a:prstGeom prst="rect">
            <a:avLst/>
          </a:prstGeom>
        </p:spPr>
        <p:txBody>
          <a:bodyPr/>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Tree>
    <p:extLst>
      <p:ext uri="{BB962C8B-B14F-4D97-AF65-F5344CB8AC3E}">
        <p14:creationId xmlns:p14="http://schemas.microsoft.com/office/powerpoint/2010/main" val="285702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95300"/>
            <a:ext cx="7772400" cy="1102519"/>
          </a:xfrm>
        </p:spPr>
        <p:txBody>
          <a:bodyPr/>
          <a:lstStyle>
            <a:lvl1pPr>
              <a:defRPr sz="4000">
                <a:latin typeface="Verdana" panose="020B0604030504040204" pitchFamily="34" charset="0"/>
                <a:ea typeface="Verdana" panose="020B0604030504040204"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1371600" y="1049921"/>
            <a:ext cx="6400800" cy="429255"/>
          </a:xfrm>
        </p:spPr>
        <p:txBody>
          <a:bodyPr/>
          <a:lstStyle>
            <a:lvl1pPr marL="0" indent="0" algn="ctr">
              <a:buNone/>
              <a:defRPr sz="2500">
                <a:solidFill>
                  <a:schemeClr val="tx1">
                    <a:tint val="75000"/>
                  </a:schemeClr>
                </a:solidFill>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4" name="Espace réservé de la date 3"/>
          <p:cNvSpPr>
            <a:spLocks noGrp="1"/>
          </p:cNvSpPr>
          <p:nvPr>
            <p:ph type="dt" sz="half" idx="10"/>
          </p:nvPr>
        </p:nvSpPr>
        <p:spPr/>
        <p:txBody>
          <a:bodyPr/>
          <a:lstStyle/>
          <a:p>
            <a:fld id="{5B50844D-F466-2745-BAB8-0D4449C23E1D}" type="datetimeFigureOut">
              <a:rPr lang="fr-FR" smtClean="0">
                <a:solidFill>
                  <a:srgbClr val="2D2B3A">
                    <a:tint val="75000"/>
                  </a:srgbClr>
                </a:solidFill>
                <a:latin typeface="Calibri"/>
              </a:rPr>
              <a:pPr/>
              <a:t>31/01/2023</a:t>
            </a:fld>
            <a:endParaRPr lang="fr-FR">
              <a:solidFill>
                <a:srgbClr val="2D2B3A">
                  <a:tint val="75000"/>
                </a:srgbClr>
              </a:solidFill>
              <a:latin typeface="Calibri"/>
            </a:endParaRPr>
          </a:p>
        </p:txBody>
      </p:sp>
      <p:sp>
        <p:nvSpPr>
          <p:cNvPr id="5" name="Espace réservé du pied de page 4"/>
          <p:cNvSpPr>
            <a:spLocks noGrp="1"/>
          </p:cNvSpPr>
          <p:nvPr>
            <p:ph type="ftr" sz="quarter" idx="11"/>
          </p:nvPr>
        </p:nvSpPr>
        <p:spPr/>
        <p:txBody>
          <a:bodyPr/>
          <a:lstStyle/>
          <a:p>
            <a:endParaRPr lang="fr-FR">
              <a:solidFill>
                <a:srgbClr val="2D2B3A">
                  <a:tint val="75000"/>
                </a:srgbClr>
              </a:solidFill>
              <a:latin typeface="Calibri"/>
            </a:endParaRPr>
          </a:p>
        </p:txBody>
      </p:sp>
      <p:sp>
        <p:nvSpPr>
          <p:cNvPr id="6" name="Espace réservé du numéro de diapositive 5"/>
          <p:cNvSpPr>
            <a:spLocks noGrp="1"/>
          </p:cNvSpPr>
          <p:nvPr>
            <p:ph type="sldNum" sz="quarter" idx="12"/>
          </p:nvPr>
        </p:nvSpPr>
        <p:spPr/>
        <p:txBody>
          <a:bodyPr/>
          <a:lstStyle/>
          <a:p>
            <a:fld id="{3A74DCC1-9C81-A447-ACFF-8610302C4F57}" type="slidenum">
              <a:rPr lang="fr-FR" smtClean="0">
                <a:solidFill>
                  <a:srgbClr val="2D2B3A">
                    <a:tint val="75000"/>
                  </a:srgbClr>
                </a:solidFill>
                <a:latin typeface="Calibri"/>
              </a:rPr>
              <a:pPr/>
              <a:t>‹#›</a:t>
            </a:fld>
            <a:endParaRPr lang="fr-FR">
              <a:solidFill>
                <a:srgbClr val="2D2B3A">
                  <a:tint val="75000"/>
                </a:srgbClr>
              </a:solidFill>
              <a:latin typeface="Calibri"/>
            </a:endParaRPr>
          </a:p>
        </p:txBody>
      </p:sp>
      <p:sp>
        <p:nvSpPr>
          <p:cNvPr id="11" name="Text Placeholder 10">
            <a:extLst>
              <a:ext uri="{FF2B5EF4-FFF2-40B4-BE49-F238E27FC236}">
                <a16:creationId xmlns:a16="http://schemas.microsoft.com/office/drawing/2014/main" id="{38ABE02F-BFFC-4A0C-A7F1-1768BDD6921A}"/>
              </a:ext>
            </a:extLst>
          </p:cNvPr>
          <p:cNvSpPr>
            <a:spLocks noGrp="1"/>
          </p:cNvSpPr>
          <p:nvPr>
            <p:ph type="body" sz="quarter" idx="14"/>
          </p:nvPr>
        </p:nvSpPr>
        <p:spPr>
          <a:xfrm>
            <a:off x="685800" y="2152440"/>
            <a:ext cx="7772400" cy="2306239"/>
          </a:xfrm>
          <a:prstGeom prst="rect">
            <a:avLst/>
          </a:prstGeom>
        </p:spPr>
        <p:txBody>
          <a:bodyPr/>
          <a:lstStyle>
            <a:lvl1pPr>
              <a:buClr>
                <a:srgbClr val="FC5507"/>
              </a:buClr>
              <a:defRPr sz="2000"/>
            </a:lvl1pPr>
            <a:lvl2pPr marL="742950" indent="-285750">
              <a:buClr>
                <a:srgbClr val="FC5507"/>
              </a:buClr>
              <a:buFont typeface="Courier New" panose="02070309020205020404" pitchFamily="49" charset="0"/>
              <a:buChar char="o"/>
              <a:defRPr sz="1800"/>
            </a:lvl2pPr>
            <a:lvl3pPr>
              <a:buClr>
                <a:srgbClr val="FC5507"/>
              </a:buClr>
              <a:defRPr sz="1600"/>
            </a:lvl3pPr>
            <a:lvl4pPr>
              <a:buClr>
                <a:srgbClr val="FC5507"/>
              </a:buClr>
              <a:defRPr sz="1400"/>
            </a:lvl4pPr>
            <a:lvl5pPr>
              <a:buClr>
                <a:srgbClr val="FC5507"/>
              </a:buCl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304105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50844D-F466-2745-BAB8-0D4449C23E1D}" type="datetimeFigureOut">
              <a:rPr lang="fr-FR" smtClean="0">
                <a:solidFill>
                  <a:srgbClr val="2D2B3A">
                    <a:tint val="75000"/>
                  </a:srgbClr>
                </a:solidFill>
                <a:latin typeface="Calibri"/>
              </a:rPr>
              <a:pPr/>
              <a:t>31/01/2023</a:t>
            </a:fld>
            <a:endParaRPr lang="fr-FR">
              <a:solidFill>
                <a:srgbClr val="2D2B3A">
                  <a:tint val="75000"/>
                </a:srgbClr>
              </a:solidFill>
              <a:latin typeface="Calibri"/>
            </a:endParaRPr>
          </a:p>
        </p:txBody>
      </p:sp>
      <p:sp>
        <p:nvSpPr>
          <p:cNvPr id="3" name="Espace réservé du pied de page 2"/>
          <p:cNvSpPr>
            <a:spLocks noGrp="1"/>
          </p:cNvSpPr>
          <p:nvPr>
            <p:ph type="ftr" sz="quarter" idx="11"/>
          </p:nvPr>
        </p:nvSpPr>
        <p:spPr/>
        <p:txBody>
          <a:bodyPr/>
          <a:lstStyle/>
          <a:p>
            <a:endParaRPr lang="fr-FR">
              <a:solidFill>
                <a:srgbClr val="2D2B3A">
                  <a:tint val="75000"/>
                </a:srgbClr>
              </a:solidFill>
              <a:latin typeface="Calibri"/>
            </a:endParaRPr>
          </a:p>
        </p:txBody>
      </p:sp>
      <p:sp>
        <p:nvSpPr>
          <p:cNvPr id="4" name="Espace réservé du numéro de diapositive 3"/>
          <p:cNvSpPr>
            <a:spLocks noGrp="1"/>
          </p:cNvSpPr>
          <p:nvPr>
            <p:ph type="sldNum" sz="quarter" idx="12"/>
          </p:nvPr>
        </p:nvSpPr>
        <p:spPr/>
        <p:txBody>
          <a:bodyPr/>
          <a:lstStyle/>
          <a:p>
            <a:fld id="{3A74DCC1-9C81-A447-ACFF-8610302C4F57}" type="slidenum">
              <a:rPr lang="fr-FR" smtClean="0">
                <a:solidFill>
                  <a:srgbClr val="2D2B3A">
                    <a:tint val="75000"/>
                  </a:srgbClr>
                </a:solidFill>
                <a:latin typeface="Calibri"/>
              </a:rPr>
              <a:pPr/>
              <a:t>‹#›</a:t>
            </a:fld>
            <a:endParaRPr lang="fr-FR">
              <a:solidFill>
                <a:srgbClr val="2D2B3A">
                  <a:tint val="75000"/>
                </a:srgbClr>
              </a:solidFill>
              <a:latin typeface="Calibri"/>
            </a:endParaRPr>
          </a:p>
        </p:txBody>
      </p:sp>
    </p:spTree>
    <p:extLst>
      <p:ext uri="{BB962C8B-B14F-4D97-AF65-F5344CB8AC3E}">
        <p14:creationId xmlns:p14="http://schemas.microsoft.com/office/powerpoint/2010/main" val="33841337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250015-6E1E-4F67-BBA5-04163B3A2983}"/>
              </a:ext>
            </a:extLst>
          </p:cNvPr>
          <p:cNvGrpSpPr/>
          <p:nvPr userDrawn="1"/>
        </p:nvGrpSpPr>
        <p:grpSpPr>
          <a:xfrm>
            <a:off x="0" y="4719475"/>
            <a:ext cx="9144000" cy="424026"/>
            <a:chOff x="0" y="4719475"/>
            <a:chExt cx="9144000" cy="424026"/>
          </a:xfrm>
        </p:grpSpPr>
        <p:sp>
          <p:nvSpPr>
            <p:cNvPr id="3" name="Rectangle 2">
              <a:extLst>
                <a:ext uri="{FF2B5EF4-FFF2-40B4-BE49-F238E27FC236}">
                  <a16:creationId xmlns:a16="http://schemas.microsoft.com/office/drawing/2014/main" id="{36F18D39-99C3-4F2A-BAD6-2757A348B586}"/>
                </a:ext>
              </a:extLst>
            </p:cNvPr>
            <p:cNvSpPr/>
            <p:nvPr userDrawn="1"/>
          </p:nvSpPr>
          <p:spPr>
            <a:xfrm>
              <a:off x="0" y="4766983"/>
              <a:ext cx="9144000" cy="376518"/>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7">
              <a:extLst>
                <a:ext uri="{FF2B5EF4-FFF2-40B4-BE49-F238E27FC236}">
                  <a16:creationId xmlns:a16="http://schemas.microsoft.com/office/drawing/2014/main" id="{EE6D6B93-05A9-4792-B150-1B58269FECC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135047" y="4838073"/>
              <a:ext cx="726380" cy="265087"/>
            </a:xfrm>
            <a:prstGeom prst="rect">
              <a:avLst/>
            </a:prstGeom>
          </p:spPr>
        </p:pic>
        <p:sp>
          <p:nvSpPr>
            <p:cNvPr id="5" name="Rectangle 4">
              <a:extLst>
                <a:ext uri="{FF2B5EF4-FFF2-40B4-BE49-F238E27FC236}">
                  <a16:creationId xmlns:a16="http://schemas.microsoft.com/office/drawing/2014/main" id="{3FEB772A-0777-4087-A8D6-A53006E2CFD2}"/>
                </a:ext>
              </a:extLst>
            </p:cNvPr>
            <p:cNvSpPr/>
            <p:nvPr userDrawn="1"/>
          </p:nvSpPr>
          <p:spPr>
            <a:xfrm>
              <a:off x="6858000" y="4719475"/>
              <a:ext cx="2286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D5DF38C0-A9C2-4184-8870-342C3CE90ED2}"/>
                </a:ext>
              </a:extLst>
            </p:cNvPr>
            <p:cNvSpPr/>
            <p:nvPr userDrawn="1"/>
          </p:nvSpPr>
          <p:spPr>
            <a:xfrm>
              <a:off x="4572000" y="4719475"/>
              <a:ext cx="228600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470279C-1F25-4E46-BDBA-64D09BE481FB}"/>
                </a:ext>
              </a:extLst>
            </p:cNvPr>
            <p:cNvSpPr/>
            <p:nvPr userDrawn="1"/>
          </p:nvSpPr>
          <p:spPr>
            <a:xfrm>
              <a:off x="2286000" y="4719475"/>
              <a:ext cx="2286000"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187CFD0-3427-4BDE-8453-1326A48E9A4D}"/>
                </a:ext>
              </a:extLst>
            </p:cNvPr>
            <p:cNvSpPr/>
            <p:nvPr userDrawn="1"/>
          </p:nvSpPr>
          <p:spPr>
            <a:xfrm>
              <a:off x="0" y="4719475"/>
              <a:ext cx="228600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986070836"/>
      </p:ext>
    </p:extLst>
  </p:cSld>
  <p:clrMap bg1="lt1" tx1="dk1" bg2="lt2" tx2="dk2" accent1="accent1" accent2="accent2" accent3="accent3" accent4="accent4" accent5="accent5" accent6="accent6" hlink="hlink" folHlink="folHlink"/>
  <p:sldLayoutIdLst>
    <p:sldLayoutId id="2147483774" r:id="rId1"/>
    <p:sldLayoutId id="2147483787" r:id="rId2"/>
    <p:sldLayoutId id="214748378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47D38D7-16F2-498A-A727-C19C8281E16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5328" t="17747"/>
          <a:stretch/>
        </p:blipFill>
        <p:spPr>
          <a:xfrm>
            <a:off x="0" y="-247377"/>
            <a:ext cx="9307225" cy="5390877"/>
          </a:xfrm>
          <a:prstGeom prst="rect">
            <a:avLst/>
          </a:prstGeom>
        </p:spPr>
      </p:pic>
      <p:sp>
        <p:nvSpPr>
          <p:cNvPr id="9" name="Rectangle 8">
            <a:extLst>
              <a:ext uri="{FF2B5EF4-FFF2-40B4-BE49-F238E27FC236}">
                <a16:creationId xmlns:a16="http://schemas.microsoft.com/office/drawing/2014/main" id="{49BB38E3-32FC-4BC2-B958-1209DAE24BC2}"/>
              </a:ext>
            </a:extLst>
          </p:cNvPr>
          <p:cNvSpPr/>
          <p:nvPr/>
        </p:nvSpPr>
        <p:spPr>
          <a:xfrm>
            <a:off x="0" y="-247377"/>
            <a:ext cx="9273407" cy="5390877"/>
          </a:xfrm>
          <a:prstGeom prst="rect">
            <a:avLst/>
          </a:prstGeom>
          <a:solidFill>
            <a:srgbClr val="FC5507">
              <a:alpha val="40000"/>
            </a:srgb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pic>
        <p:nvPicPr>
          <p:cNvPr id="4" name="Image 3" descr="eena_logo_blanc.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30060" y="4671622"/>
            <a:ext cx="736354" cy="265087"/>
          </a:xfrm>
          <a:prstGeom prst="rect">
            <a:avLst/>
          </a:prstGeom>
        </p:spPr>
      </p:pic>
      <p:cxnSp>
        <p:nvCxnSpPr>
          <p:cNvPr id="5" name="Connecteur droit 4"/>
          <p:cNvCxnSpPr/>
          <p:nvPr/>
        </p:nvCxnSpPr>
        <p:spPr>
          <a:xfrm>
            <a:off x="996558" y="4319770"/>
            <a:ext cx="7869856"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tre 1"/>
          <p:cNvSpPr txBox="1">
            <a:spLocks/>
          </p:cNvSpPr>
          <p:nvPr/>
        </p:nvSpPr>
        <p:spPr>
          <a:xfrm>
            <a:off x="923043" y="2922038"/>
            <a:ext cx="8220957" cy="793750"/>
          </a:xfrm>
          <a:prstGeom prst="rect">
            <a:avLst/>
          </a:prstGeom>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b="1" dirty="0" err="1">
                <a:solidFill>
                  <a:prstClr val="white"/>
                </a:solidFill>
                <a:cs typeface="Calibri"/>
              </a:rPr>
              <a:t>What</a:t>
            </a:r>
            <a:r>
              <a:rPr lang="fr-FR" b="1" dirty="0">
                <a:solidFill>
                  <a:prstClr val="white"/>
                </a:solidFill>
                <a:cs typeface="Calibri"/>
              </a:rPr>
              <a:t> </a:t>
            </a:r>
            <a:r>
              <a:rPr lang="fr-FR" b="1" dirty="0" err="1">
                <a:solidFill>
                  <a:prstClr val="white"/>
                </a:solidFill>
                <a:cs typeface="Calibri"/>
              </a:rPr>
              <a:t>you</a:t>
            </a:r>
            <a:r>
              <a:rPr lang="fr-FR" b="1" dirty="0">
                <a:solidFill>
                  <a:prstClr val="white"/>
                </a:solidFill>
                <a:cs typeface="Calibri"/>
              </a:rPr>
              <a:t> </a:t>
            </a:r>
            <a:r>
              <a:rPr lang="fr-FR" b="1" dirty="0" err="1">
                <a:solidFill>
                  <a:prstClr val="white"/>
                </a:solidFill>
                <a:cs typeface="Calibri"/>
              </a:rPr>
              <a:t>need</a:t>
            </a:r>
            <a:r>
              <a:rPr lang="fr-FR" b="1" dirty="0">
                <a:solidFill>
                  <a:prstClr val="white"/>
                </a:solidFill>
                <a:cs typeface="Calibri"/>
              </a:rPr>
              <a:t> to know about the</a:t>
            </a:r>
          </a:p>
          <a:p>
            <a:pPr algn="l"/>
            <a:r>
              <a:rPr lang="fr-FR" b="1" dirty="0" err="1">
                <a:solidFill>
                  <a:prstClr val="white"/>
                </a:solidFill>
                <a:cs typeface="Calibri"/>
              </a:rPr>
              <a:t>delegated</a:t>
            </a:r>
            <a:r>
              <a:rPr lang="fr-FR" b="1" dirty="0">
                <a:solidFill>
                  <a:prstClr val="white"/>
                </a:solidFill>
                <a:cs typeface="Calibri"/>
              </a:rPr>
              <a:t> </a:t>
            </a:r>
            <a:r>
              <a:rPr lang="fr-FR" b="1" dirty="0" err="1">
                <a:solidFill>
                  <a:prstClr val="white"/>
                </a:solidFill>
                <a:cs typeface="Calibri"/>
              </a:rPr>
              <a:t>regulation</a:t>
            </a:r>
            <a:r>
              <a:rPr lang="fr-FR" b="1" dirty="0">
                <a:solidFill>
                  <a:prstClr val="white"/>
                </a:solidFill>
                <a:cs typeface="Calibri"/>
              </a:rPr>
              <a:t> </a:t>
            </a:r>
            <a:r>
              <a:rPr lang="fr-FR" b="1" dirty="0" err="1">
                <a:solidFill>
                  <a:prstClr val="white"/>
                </a:solidFill>
                <a:cs typeface="Calibri"/>
              </a:rPr>
              <a:t>supplementing</a:t>
            </a:r>
            <a:r>
              <a:rPr lang="fr-FR" b="1" dirty="0">
                <a:solidFill>
                  <a:prstClr val="white"/>
                </a:solidFill>
                <a:cs typeface="Calibri"/>
              </a:rPr>
              <a:t> the EECC</a:t>
            </a:r>
          </a:p>
        </p:txBody>
      </p:sp>
      <p:sp>
        <p:nvSpPr>
          <p:cNvPr id="8" name="Sous-titre 2"/>
          <p:cNvSpPr txBox="1">
            <a:spLocks/>
          </p:cNvSpPr>
          <p:nvPr/>
        </p:nvSpPr>
        <p:spPr>
          <a:xfrm>
            <a:off x="933892" y="3688776"/>
            <a:ext cx="6400800" cy="63099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1500" dirty="0">
                <a:solidFill>
                  <a:srgbClr val="FDC00D"/>
                </a:solidFill>
                <a:latin typeface="+mj-lt"/>
                <a:cs typeface="Verdana"/>
              </a:rPr>
              <a:t>Benoit VIVIER, Public </a:t>
            </a:r>
            <a:r>
              <a:rPr lang="fr-FR" sz="1500" dirty="0" err="1">
                <a:solidFill>
                  <a:srgbClr val="FDC00D"/>
                </a:solidFill>
                <a:latin typeface="+mj-lt"/>
                <a:cs typeface="Verdana"/>
              </a:rPr>
              <a:t>Affairs</a:t>
            </a:r>
            <a:r>
              <a:rPr lang="fr-FR" sz="1500" dirty="0">
                <a:solidFill>
                  <a:srgbClr val="FDC00D"/>
                </a:solidFill>
                <a:latin typeface="+mj-lt"/>
                <a:cs typeface="Verdana"/>
              </a:rPr>
              <a:t> Manager, EENA</a:t>
            </a:r>
          </a:p>
        </p:txBody>
      </p:sp>
    </p:spTree>
    <p:extLst>
      <p:ext uri="{BB962C8B-B14F-4D97-AF65-F5344CB8AC3E}">
        <p14:creationId xmlns:p14="http://schemas.microsoft.com/office/powerpoint/2010/main" val="125499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Introduction: how to </a:t>
            </a:r>
            <a:r>
              <a:rPr lang="fr-FR" sz="4000" dirty="0" err="1">
                <a:latin typeface="Verdana" panose="020B0604030504040204" pitchFamily="34" charset="0"/>
                <a:ea typeface="Verdana" panose="020B0604030504040204" pitchFamily="34" charset="0"/>
              </a:rPr>
              <a:t>read</a:t>
            </a:r>
            <a:r>
              <a:rPr lang="fr-FR" sz="4000" dirty="0">
                <a:latin typeface="Verdana" panose="020B0604030504040204" pitchFamily="34" charset="0"/>
                <a:ea typeface="Verdana" panose="020B0604030504040204" pitchFamily="34" charset="0"/>
              </a:rPr>
              <a:t> EU </a:t>
            </a:r>
            <a:r>
              <a:rPr lang="fr-FR" sz="4000" dirty="0" err="1">
                <a:latin typeface="Verdana" panose="020B0604030504040204" pitchFamily="34" charset="0"/>
                <a:ea typeface="Verdana" panose="020B0604030504040204" pitchFamily="34" charset="0"/>
              </a:rPr>
              <a:t>law</a:t>
            </a:r>
            <a:endParaRPr lang="fr-FR" sz="4000" dirty="0">
              <a:latin typeface="Verdana" panose="020B0604030504040204" pitchFamily="34" charset="0"/>
              <a:ea typeface="Verdana" panose="020B0604030504040204" pitchFamily="34" charset="0"/>
            </a:endParaRPr>
          </a:p>
        </p:txBody>
      </p:sp>
      <p:pic>
        <p:nvPicPr>
          <p:cNvPr id="4" name="Image 3">
            <a:extLst>
              <a:ext uri="{FF2B5EF4-FFF2-40B4-BE49-F238E27FC236}">
                <a16:creationId xmlns:a16="http://schemas.microsoft.com/office/drawing/2014/main" id="{DF940A17-80CD-5A3E-CBBB-66FB80F50855}"/>
              </a:ext>
            </a:extLst>
          </p:cNvPr>
          <p:cNvPicPr>
            <a:picLocks noChangeAspect="1"/>
          </p:cNvPicPr>
          <p:nvPr/>
        </p:nvPicPr>
        <p:blipFill>
          <a:blip r:embed="rId2"/>
          <a:srcRect/>
          <a:stretch/>
        </p:blipFill>
        <p:spPr>
          <a:xfrm>
            <a:off x="1169718" y="1012874"/>
            <a:ext cx="4505690" cy="3604552"/>
          </a:xfrm>
          <a:prstGeom prst="rect">
            <a:avLst/>
          </a:prstGeom>
        </p:spPr>
      </p:pic>
      <p:cxnSp>
        <p:nvCxnSpPr>
          <p:cNvPr id="9" name="Connecteur droit avec flèche 8">
            <a:extLst>
              <a:ext uri="{FF2B5EF4-FFF2-40B4-BE49-F238E27FC236}">
                <a16:creationId xmlns:a16="http://schemas.microsoft.com/office/drawing/2014/main" id="{1A246113-E378-250F-7DDA-2469786FA4BC}"/>
              </a:ext>
            </a:extLst>
          </p:cNvPr>
          <p:cNvCxnSpPr>
            <a:cxnSpLocks/>
          </p:cNvCxnSpPr>
          <p:nvPr/>
        </p:nvCxnSpPr>
        <p:spPr>
          <a:xfrm flipH="1">
            <a:off x="3776270" y="1687629"/>
            <a:ext cx="295512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ZoneTexte 10">
            <a:extLst>
              <a:ext uri="{FF2B5EF4-FFF2-40B4-BE49-F238E27FC236}">
                <a16:creationId xmlns:a16="http://schemas.microsoft.com/office/drawing/2014/main" id="{25DADD5D-6BF3-D2D5-BDCB-EB3FBF8BFE61}"/>
              </a:ext>
            </a:extLst>
          </p:cNvPr>
          <p:cNvSpPr txBox="1"/>
          <p:nvPr/>
        </p:nvSpPr>
        <p:spPr>
          <a:xfrm>
            <a:off x="6864584" y="1502963"/>
            <a:ext cx="1314784" cy="369332"/>
          </a:xfrm>
          <a:prstGeom prst="rect">
            <a:avLst/>
          </a:prstGeom>
          <a:noFill/>
        </p:spPr>
        <p:txBody>
          <a:bodyPr wrap="none" rtlCol="0">
            <a:spAutoFit/>
          </a:bodyPr>
          <a:lstStyle/>
          <a:p>
            <a:r>
              <a:rPr lang="fr-BE" dirty="0"/>
              <a:t>Deadlines</a:t>
            </a:r>
            <a:endParaRPr lang="en-BE" dirty="0"/>
          </a:p>
        </p:txBody>
      </p:sp>
    </p:spTree>
    <p:extLst>
      <p:ext uri="{BB962C8B-B14F-4D97-AF65-F5344CB8AC3E}">
        <p14:creationId xmlns:p14="http://schemas.microsoft.com/office/powerpoint/2010/main" val="382223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DB4AF9-CC96-E00D-A324-34484EB47A87}"/>
              </a:ext>
            </a:extLst>
          </p:cNvPr>
          <p:cNvPicPr>
            <a:picLocks noChangeAspect="1"/>
          </p:cNvPicPr>
          <p:nvPr/>
        </p:nvPicPr>
        <p:blipFill rotWithShape="1">
          <a:blip r:embed="rId2"/>
          <a:srcRect b="5287"/>
          <a:stretch/>
        </p:blipFill>
        <p:spPr>
          <a:xfrm>
            <a:off x="1805094" y="763526"/>
            <a:ext cx="5533812" cy="3616448"/>
          </a:xfrm>
          <a:prstGeom prst="rect">
            <a:avLst/>
          </a:prstGeom>
        </p:spPr>
      </p:pic>
    </p:spTree>
    <p:extLst>
      <p:ext uri="{BB962C8B-B14F-4D97-AF65-F5344CB8AC3E}">
        <p14:creationId xmlns:p14="http://schemas.microsoft.com/office/powerpoint/2010/main" val="56658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Introduction: EU </a:t>
            </a:r>
            <a:r>
              <a:rPr lang="fr-FR" sz="4000" dirty="0" err="1">
                <a:latin typeface="Verdana" panose="020B0604030504040204" pitchFamily="34" charset="0"/>
                <a:ea typeface="Verdana" panose="020B0604030504040204" pitchFamily="34" charset="0"/>
              </a:rPr>
              <a:t>law</a:t>
            </a:r>
            <a:r>
              <a:rPr lang="fr-FR" sz="4000" dirty="0">
                <a:latin typeface="Verdana" panose="020B0604030504040204" pitchFamily="34" charset="0"/>
                <a:ea typeface="Verdana" panose="020B0604030504040204" pitchFamily="34" charset="0"/>
              </a:rPr>
              <a:t> on emergency communications</a:t>
            </a:r>
          </a:p>
        </p:txBody>
      </p:sp>
      <p:sp>
        <p:nvSpPr>
          <p:cNvPr id="58" name="ZoneTexte 57">
            <a:extLst>
              <a:ext uri="{FF2B5EF4-FFF2-40B4-BE49-F238E27FC236}">
                <a16:creationId xmlns:a16="http://schemas.microsoft.com/office/drawing/2014/main" id="{BED77412-DE4D-4B04-8BA7-71F22741B02F}"/>
              </a:ext>
            </a:extLst>
          </p:cNvPr>
          <p:cNvSpPr txBox="1"/>
          <p:nvPr/>
        </p:nvSpPr>
        <p:spPr>
          <a:xfrm>
            <a:off x="1118538" y="1107457"/>
            <a:ext cx="1121569" cy="369332"/>
          </a:xfrm>
          <a:prstGeom prst="rect">
            <a:avLst/>
          </a:prstGeom>
          <a:noFill/>
        </p:spPr>
        <p:txBody>
          <a:bodyPr wrap="square" rtlCol="0">
            <a:spAutoFit/>
          </a:bodyPr>
          <a:lstStyle/>
          <a:p>
            <a:pPr algn="ctr"/>
            <a:r>
              <a:rPr lang="fr-FR" dirty="0"/>
              <a:t>2018</a:t>
            </a:r>
          </a:p>
        </p:txBody>
      </p:sp>
      <p:sp>
        <p:nvSpPr>
          <p:cNvPr id="59" name="ZoneTexte 58">
            <a:extLst>
              <a:ext uri="{FF2B5EF4-FFF2-40B4-BE49-F238E27FC236}">
                <a16:creationId xmlns:a16="http://schemas.microsoft.com/office/drawing/2014/main" id="{D7C36AEF-2738-038F-F249-877B5BD9CA8E}"/>
              </a:ext>
            </a:extLst>
          </p:cNvPr>
          <p:cNvSpPr txBox="1"/>
          <p:nvPr/>
        </p:nvSpPr>
        <p:spPr>
          <a:xfrm>
            <a:off x="3369253" y="1108159"/>
            <a:ext cx="1121569" cy="369332"/>
          </a:xfrm>
          <a:prstGeom prst="rect">
            <a:avLst/>
          </a:prstGeom>
          <a:noFill/>
        </p:spPr>
        <p:txBody>
          <a:bodyPr wrap="square" rtlCol="0">
            <a:spAutoFit/>
          </a:bodyPr>
          <a:lstStyle/>
          <a:p>
            <a:pPr algn="ctr"/>
            <a:r>
              <a:rPr lang="fr-FR" dirty="0"/>
              <a:t>2020</a:t>
            </a:r>
          </a:p>
        </p:txBody>
      </p:sp>
      <p:sp>
        <p:nvSpPr>
          <p:cNvPr id="60" name="ZoneTexte 59">
            <a:extLst>
              <a:ext uri="{FF2B5EF4-FFF2-40B4-BE49-F238E27FC236}">
                <a16:creationId xmlns:a16="http://schemas.microsoft.com/office/drawing/2014/main" id="{B3FE0AF2-2CC6-2563-D943-20D952326287}"/>
              </a:ext>
            </a:extLst>
          </p:cNvPr>
          <p:cNvSpPr txBox="1"/>
          <p:nvPr/>
        </p:nvSpPr>
        <p:spPr>
          <a:xfrm>
            <a:off x="2247684" y="1111012"/>
            <a:ext cx="1121569" cy="369332"/>
          </a:xfrm>
          <a:prstGeom prst="rect">
            <a:avLst/>
          </a:prstGeom>
          <a:noFill/>
        </p:spPr>
        <p:txBody>
          <a:bodyPr wrap="square" rtlCol="0">
            <a:spAutoFit/>
          </a:bodyPr>
          <a:lstStyle/>
          <a:p>
            <a:pPr algn="ctr"/>
            <a:r>
              <a:rPr lang="fr-FR" dirty="0"/>
              <a:t>2019</a:t>
            </a:r>
          </a:p>
        </p:txBody>
      </p:sp>
      <p:sp>
        <p:nvSpPr>
          <p:cNvPr id="61" name="ZoneTexte 60">
            <a:extLst>
              <a:ext uri="{FF2B5EF4-FFF2-40B4-BE49-F238E27FC236}">
                <a16:creationId xmlns:a16="http://schemas.microsoft.com/office/drawing/2014/main" id="{7A7D40B7-ED04-54A2-71AE-4EFF36E063AA}"/>
              </a:ext>
            </a:extLst>
          </p:cNvPr>
          <p:cNvSpPr txBox="1"/>
          <p:nvPr/>
        </p:nvSpPr>
        <p:spPr>
          <a:xfrm>
            <a:off x="4481731" y="1091287"/>
            <a:ext cx="1121569" cy="369332"/>
          </a:xfrm>
          <a:prstGeom prst="rect">
            <a:avLst/>
          </a:prstGeom>
          <a:noFill/>
        </p:spPr>
        <p:txBody>
          <a:bodyPr wrap="square" rtlCol="0">
            <a:spAutoFit/>
          </a:bodyPr>
          <a:lstStyle/>
          <a:p>
            <a:pPr algn="ctr"/>
            <a:r>
              <a:rPr lang="fr-FR" dirty="0"/>
              <a:t>2021</a:t>
            </a:r>
          </a:p>
        </p:txBody>
      </p:sp>
      <p:sp>
        <p:nvSpPr>
          <p:cNvPr id="62" name="ZoneTexte 61">
            <a:extLst>
              <a:ext uri="{FF2B5EF4-FFF2-40B4-BE49-F238E27FC236}">
                <a16:creationId xmlns:a16="http://schemas.microsoft.com/office/drawing/2014/main" id="{7837ED7B-9C40-948D-CE8D-403845E3C48E}"/>
              </a:ext>
            </a:extLst>
          </p:cNvPr>
          <p:cNvSpPr txBox="1"/>
          <p:nvPr/>
        </p:nvSpPr>
        <p:spPr>
          <a:xfrm>
            <a:off x="5614125" y="1093073"/>
            <a:ext cx="1121569" cy="369332"/>
          </a:xfrm>
          <a:prstGeom prst="rect">
            <a:avLst/>
          </a:prstGeom>
          <a:noFill/>
        </p:spPr>
        <p:txBody>
          <a:bodyPr wrap="square" rtlCol="0">
            <a:spAutoFit/>
          </a:bodyPr>
          <a:lstStyle/>
          <a:p>
            <a:pPr algn="ctr"/>
            <a:r>
              <a:rPr lang="fr-FR" dirty="0"/>
              <a:t>2022</a:t>
            </a:r>
          </a:p>
        </p:txBody>
      </p:sp>
      <p:sp>
        <p:nvSpPr>
          <p:cNvPr id="63" name="ZoneTexte 62">
            <a:extLst>
              <a:ext uri="{FF2B5EF4-FFF2-40B4-BE49-F238E27FC236}">
                <a16:creationId xmlns:a16="http://schemas.microsoft.com/office/drawing/2014/main" id="{F03ABED1-BF3B-7557-D174-9137500594BB}"/>
              </a:ext>
            </a:extLst>
          </p:cNvPr>
          <p:cNvSpPr txBox="1"/>
          <p:nvPr/>
        </p:nvSpPr>
        <p:spPr>
          <a:xfrm>
            <a:off x="3031" y="1093073"/>
            <a:ext cx="1121569" cy="369332"/>
          </a:xfrm>
          <a:prstGeom prst="rect">
            <a:avLst/>
          </a:prstGeom>
          <a:noFill/>
        </p:spPr>
        <p:txBody>
          <a:bodyPr wrap="square" rtlCol="0">
            <a:spAutoFit/>
          </a:bodyPr>
          <a:lstStyle/>
          <a:p>
            <a:pPr algn="ctr"/>
            <a:r>
              <a:rPr lang="fr-FR" dirty="0"/>
              <a:t>2017</a:t>
            </a:r>
          </a:p>
        </p:txBody>
      </p:sp>
      <p:sp>
        <p:nvSpPr>
          <p:cNvPr id="66" name="ZoneTexte 65">
            <a:extLst>
              <a:ext uri="{FF2B5EF4-FFF2-40B4-BE49-F238E27FC236}">
                <a16:creationId xmlns:a16="http://schemas.microsoft.com/office/drawing/2014/main" id="{AFF30270-9B72-4071-69EC-62898AA798F9}"/>
              </a:ext>
            </a:extLst>
          </p:cNvPr>
          <p:cNvSpPr txBox="1"/>
          <p:nvPr/>
        </p:nvSpPr>
        <p:spPr>
          <a:xfrm>
            <a:off x="6715778" y="1106343"/>
            <a:ext cx="1121569" cy="369332"/>
          </a:xfrm>
          <a:prstGeom prst="rect">
            <a:avLst/>
          </a:prstGeom>
          <a:noFill/>
        </p:spPr>
        <p:txBody>
          <a:bodyPr wrap="square" rtlCol="0">
            <a:spAutoFit/>
          </a:bodyPr>
          <a:lstStyle/>
          <a:p>
            <a:pPr algn="ctr"/>
            <a:r>
              <a:rPr lang="fr-FR" dirty="0"/>
              <a:t>2023</a:t>
            </a:r>
          </a:p>
        </p:txBody>
      </p:sp>
      <p:grpSp>
        <p:nvGrpSpPr>
          <p:cNvPr id="70" name="Groupe 69">
            <a:extLst>
              <a:ext uri="{FF2B5EF4-FFF2-40B4-BE49-F238E27FC236}">
                <a16:creationId xmlns:a16="http://schemas.microsoft.com/office/drawing/2014/main" id="{178BDEFE-3E2A-8C23-E216-924F567E8CB5}"/>
              </a:ext>
            </a:extLst>
          </p:cNvPr>
          <p:cNvGrpSpPr/>
          <p:nvPr/>
        </p:nvGrpSpPr>
        <p:grpSpPr>
          <a:xfrm>
            <a:off x="0" y="1362472"/>
            <a:ext cx="8972550" cy="241481"/>
            <a:chOff x="0" y="1362472"/>
            <a:chExt cx="8972550" cy="241481"/>
          </a:xfrm>
        </p:grpSpPr>
        <p:cxnSp>
          <p:nvCxnSpPr>
            <p:cNvPr id="46" name="Connecteur droit 45">
              <a:extLst>
                <a:ext uri="{FF2B5EF4-FFF2-40B4-BE49-F238E27FC236}">
                  <a16:creationId xmlns:a16="http://schemas.microsoft.com/office/drawing/2014/main" id="{F7C9471C-AF6D-2D19-0534-368E6E8015F9}"/>
                </a:ext>
              </a:extLst>
            </p:cNvPr>
            <p:cNvCxnSpPr>
              <a:cxnSpLocks/>
            </p:cNvCxnSpPr>
            <p:nvPr/>
          </p:nvCxnSpPr>
          <p:spPr>
            <a:xfrm>
              <a:off x="0" y="1480344"/>
              <a:ext cx="1121569" cy="0"/>
            </a:xfrm>
            <a:prstGeom prst="line">
              <a:avLst/>
            </a:prstGeom>
          </p:spPr>
          <p:style>
            <a:lnRef idx="2">
              <a:schemeClr val="dk1"/>
            </a:lnRef>
            <a:fillRef idx="0">
              <a:schemeClr val="dk1"/>
            </a:fillRef>
            <a:effectRef idx="1">
              <a:schemeClr val="dk1"/>
            </a:effectRef>
            <a:fontRef idx="minor">
              <a:schemeClr val="tx1"/>
            </a:fontRef>
          </p:style>
        </p:cxnSp>
        <p:cxnSp>
          <p:nvCxnSpPr>
            <p:cNvPr id="47" name="Connecteur droit 46">
              <a:extLst>
                <a:ext uri="{FF2B5EF4-FFF2-40B4-BE49-F238E27FC236}">
                  <a16:creationId xmlns:a16="http://schemas.microsoft.com/office/drawing/2014/main" id="{3F8358D1-40E2-07DC-F4BE-428DA429C38D}"/>
                </a:ext>
              </a:extLst>
            </p:cNvPr>
            <p:cNvCxnSpPr/>
            <p:nvPr/>
          </p:nvCxnSpPr>
          <p:spPr>
            <a:xfrm>
              <a:off x="1121569" y="1362472"/>
              <a:ext cx="0" cy="235744"/>
            </a:xfrm>
            <a:prstGeom prst="line">
              <a:avLst/>
            </a:prstGeom>
          </p:spPr>
          <p:style>
            <a:lnRef idx="2">
              <a:schemeClr val="dk1"/>
            </a:lnRef>
            <a:fillRef idx="0">
              <a:schemeClr val="dk1"/>
            </a:fillRef>
            <a:effectRef idx="1">
              <a:schemeClr val="dk1"/>
            </a:effectRef>
            <a:fontRef idx="minor">
              <a:schemeClr val="tx1"/>
            </a:fontRef>
          </p:style>
        </p:cxnSp>
        <p:cxnSp>
          <p:nvCxnSpPr>
            <p:cNvPr id="48" name="Connecteur droit 47">
              <a:extLst>
                <a:ext uri="{FF2B5EF4-FFF2-40B4-BE49-F238E27FC236}">
                  <a16:creationId xmlns:a16="http://schemas.microsoft.com/office/drawing/2014/main" id="{719E16E6-007E-6CE3-44D7-9F4771E50DB3}"/>
                </a:ext>
              </a:extLst>
            </p:cNvPr>
            <p:cNvCxnSpPr>
              <a:cxnSpLocks/>
            </p:cNvCxnSpPr>
            <p:nvPr/>
          </p:nvCxnSpPr>
          <p:spPr>
            <a:xfrm>
              <a:off x="1121569" y="1480344"/>
              <a:ext cx="1121569" cy="0"/>
            </a:xfrm>
            <a:prstGeom prst="line">
              <a:avLst/>
            </a:prstGeom>
          </p:spPr>
          <p:style>
            <a:lnRef idx="2">
              <a:schemeClr val="dk1"/>
            </a:lnRef>
            <a:fillRef idx="0">
              <a:schemeClr val="dk1"/>
            </a:fillRef>
            <a:effectRef idx="1">
              <a:schemeClr val="dk1"/>
            </a:effectRef>
            <a:fontRef idx="minor">
              <a:schemeClr val="tx1"/>
            </a:fontRef>
          </p:style>
        </p:cxnSp>
        <p:cxnSp>
          <p:nvCxnSpPr>
            <p:cNvPr id="49" name="Connecteur droit 48">
              <a:extLst>
                <a:ext uri="{FF2B5EF4-FFF2-40B4-BE49-F238E27FC236}">
                  <a16:creationId xmlns:a16="http://schemas.microsoft.com/office/drawing/2014/main" id="{BF6D0234-2E8B-073F-CFB2-75FBCD23FEDE}"/>
                </a:ext>
              </a:extLst>
            </p:cNvPr>
            <p:cNvCxnSpPr/>
            <p:nvPr/>
          </p:nvCxnSpPr>
          <p:spPr>
            <a:xfrm>
              <a:off x="2243138" y="1362472"/>
              <a:ext cx="0" cy="235744"/>
            </a:xfrm>
            <a:prstGeom prst="line">
              <a:avLst/>
            </a:prstGeom>
          </p:spPr>
          <p:style>
            <a:lnRef idx="2">
              <a:schemeClr val="dk1"/>
            </a:lnRef>
            <a:fillRef idx="0">
              <a:schemeClr val="dk1"/>
            </a:fillRef>
            <a:effectRef idx="1">
              <a:schemeClr val="dk1"/>
            </a:effectRef>
            <a:fontRef idx="minor">
              <a:schemeClr val="tx1"/>
            </a:fontRef>
          </p:style>
        </p:cxnSp>
        <p:cxnSp>
          <p:nvCxnSpPr>
            <p:cNvPr id="50" name="Connecteur droit 49">
              <a:extLst>
                <a:ext uri="{FF2B5EF4-FFF2-40B4-BE49-F238E27FC236}">
                  <a16:creationId xmlns:a16="http://schemas.microsoft.com/office/drawing/2014/main" id="{BC26ACCE-17D4-6319-6C3D-3E250514C572}"/>
                </a:ext>
              </a:extLst>
            </p:cNvPr>
            <p:cNvCxnSpPr>
              <a:cxnSpLocks/>
            </p:cNvCxnSpPr>
            <p:nvPr/>
          </p:nvCxnSpPr>
          <p:spPr>
            <a:xfrm>
              <a:off x="2243138" y="1481535"/>
              <a:ext cx="1121569" cy="0"/>
            </a:xfrm>
            <a:prstGeom prst="line">
              <a:avLst/>
            </a:prstGeom>
          </p:spPr>
          <p:style>
            <a:lnRef idx="2">
              <a:schemeClr val="dk1"/>
            </a:lnRef>
            <a:fillRef idx="0">
              <a:schemeClr val="dk1"/>
            </a:fillRef>
            <a:effectRef idx="1">
              <a:schemeClr val="dk1"/>
            </a:effectRef>
            <a:fontRef idx="minor">
              <a:schemeClr val="tx1"/>
            </a:fontRef>
          </p:style>
        </p:cxnSp>
        <p:cxnSp>
          <p:nvCxnSpPr>
            <p:cNvPr id="51" name="Connecteur droit 50">
              <a:extLst>
                <a:ext uri="{FF2B5EF4-FFF2-40B4-BE49-F238E27FC236}">
                  <a16:creationId xmlns:a16="http://schemas.microsoft.com/office/drawing/2014/main" id="{7B5840BD-1673-E79F-DD8B-69828AB70FCE}"/>
                </a:ext>
              </a:extLst>
            </p:cNvPr>
            <p:cNvCxnSpPr/>
            <p:nvPr/>
          </p:nvCxnSpPr>
          <p:spPr>
            <a:xfrm>
              <a:off x="3364707" y="1363663"/>
              <a:ext cx="0" cy="235744"/>
            </a:xfrm>
            <a:prstGeom prst="line">
              <a:avLst/>
            </a:prstGeom>
          </p:spPr>
          <p:style>
            <a:lnRef idx="2">
              <a:schemeClr val="dk1"/>
            </a:lnRef>
            <a:fillRef idx="0">
              <a:schemeClr val="dk1"/>
            </a:fillRef>
            <a:effectRef idx="1">
              <a:schemeClr val="dk1"/>
            </a:effectRef>
            <a:fontRef idx="minor">
              <a:schemeClr val="tx1"/>
            </a:fontRef>
          </p:style>
        </p:cxnSp>
        <p:cxnSp>
          <p:nvCxnSpPr>
            <p:cNvPr id="52" name="Connecteur droit 51">
              <a:extLst>
                <a:ext uri="{FF2B5EF4-FFF2-40B4-BE49-F238E27FC236}">
                  <a16:creationId xmlns:a16="http://schemas.microsoft.com/office/drawing/2014/main" id="{F28CF53D-140B-AC7B-2078-6F2080BC7049}"/>
                </a:ext>
              </a:extLst>
            </p:cNvPr>
            <p:cNvCxnSpPr>
              <a:cxnSpLocks/>
            </p:cNvCxnSpPr>
            <p:nvPr/>
          </p:nvCxnSpPr>
          <p:spPr>
            <a:xfrm>
              <a:off x="3364707" y="1480344"/>
              <a:ext cx="1121569" cy="0"/>
            </a:xfrm>
            <a:prstGeom prst="line">
              <a:avLst/>
            </a:prstGeom>
          </p:spPr>
          <p:style>
            <a:lnRef idx="2">
              <a:schemeClr val="dk1"/>
            </a:lnRef>
            <a:fillRef idx="0">
              <a:schemeClr val="dk1"/>
            </a:fillRef>
            <a:effectRef idx="1">
              <a:schemeClr val="dk1"/>
            </a:effectRef>
            <a:fontRef idx="minor">
              <a:schemeClr val="tx1"/>
            </a:fontRef>
          </p:style>
        </p:cxnSp>
        <p:cxnSp>
          <p:nvCxnSpPr>
            <p:cNvPr id="53" name="Connecteur droit 52">
              <a:extLst>
                <a:ext uri="{FF2B5EF4-FFF2-40B4-BE49-F238E27FC236}">
                  <a16:creationId xmlns:a16="http://schemas.microsoft.com/office/drawing/2014/main" id="{E723CB07-26C5-188F-D187-4EB0C985FDB4}"/>
                </a:ext>
              </a:extLst>
            </p:cNvPr>
            <p:cNvCxnSpPr/>
            <p:nvPr/>
          </p:nvCxnSpPr>
          <p:spPr>
            <a:xfrm>
              <a:off x="4486276" y="1366044"/>
              <a:ext cx="0" cy="235744"/>
            </a:xfrm>
            <a:prstGeom prst="line">
              <a:avLst/>
            </a:prstGeom>
          </p:spPr>
          <p:style>
            <a:lnRef idx="2">
              <a:schemeClr val="dk1"/>
            </a:lnRef>
            <a:fillRef idx="0">
              <a:schemeClr val="dk1"/>
            </a:fillRef>
            <a:effectRef idx="1">
              <a:schemeClr val="dk1"/>
            </a:effectRef>
            <a:fontRef idx="minor">
              <a:schemeClr val="tx1"/>
            </a:fontRef>
          </p:style>
        </p:cxnSp>
        <p:cxnSp>
          <p:nvCxnSpPr>
            <p:cNvPr id="54" name="Connecteur droit 53">
              <a:extLst>
                <a:ext uri="{FF2B5EF4-FFF2-40B4-BE49-F238E27FC236}">
                  <a16:creationId xmlns:a16="http://schemas.microsoft.com/office/drawing/2014/main" id="{9323A3C4-A487-6028-2049-505EC7EAF3B3}"/>
                </a:ext>
              </a:extLst>
            </p:cNvPr>
            <p:cNvCxnSpPr>
              <a:cxnSpLocks/>
            </p:cNvCxnSpPr>
            <p:nvPr/>
          </p:nvCxnSpPr>
          <p:spPr>
            <a:xfrm>
              <a:off x="4486276" y="1481535"/>
              <a:ext cx="1121569" cy="0"/>
            </a:xfrm>
            <a:prstGeom prst="line">
              <a:avLst/>
            </a:prstGeom>
          </p:spPr>
          <p:style>
            <a:lnRef idx="2">
              <a:schemeClr val="dk1"/>
            </a:lnRef>
            <a:fillRef idx="0">
              <a:schemeClr val="dk1"/>
            </a:fillRef>
            <a:effectRef idx="1">
              <a:schemeClr val="dk1"/>
            </a:effectRef>
            <a:fontRef idx="minor">
              <a:schemeClr val="tx1"/>
            </a:fontRef>
          </p:style>
        </p:cxnSp>
        <p:cxnSp>
          <p:nvCxnSpPr>
            <p:cNvPr id="55" name="Connecteur droit 54">
              <a:extLst>
                <a:ext uri="{FF2B5EF4-FFF2-40B4-BE49-F238E27FC236}">
                  <a16:creationId xmlns:a16="http://schemas.microsoft.com/office/drawing/2014/main" id="{CA05485D-27E4-DE3B-CD26-3BC92BCFA756}"/>
                </a:ext>
              </a:extLst>
            </p:cNvPr>
            <p:cNvCxnSpPr/>
            <p:nvPr/>
          </p:nvCxnSpPr>
          <p:spPr>
            <a:xfrm>
              <a:off x="5607845" y="1362472"/>
              <a:ext cx="0" cy="235744"/>
            </a:xfrm>
            <a:prstGeom prst="line">
              <a:avLst/>
            </a:prstGeom>
          </p:spPr>
          <p:style>
            <a:lnRef idx="2">
              <a:schemeClr val="dk1"/>
            </a:lnRef>
            <a:fillRef idx="0">
              <a:schemeClr val="dk1"/>
            </a:fillRef>
            <a:effectRef idx="1">
              <a:schemeClr val="dk1"/>
            </a:effectRef>
            <a:fontRef idx="minor">
              <a:schemeClr val="tx1"/>
            </a:fontRef>
          </p:style>
        </p:cxnSp>
        <p:cxnSp>
          <p:nvCxnSpPr>
            <p:cNvPr id="56" name="Connecteur droit 55">
              <a:extLst>
                <a:ext uri="{FF2B5EF4-FFF2-40B4-BE49-F238E27FC236}">
                  <a16:creationId xmlns:a16="http://schemas.microsoft.com/office/drawing/2014/main" id="{B2189F79-0CD1-5C5D-0393-772D9EA3292F}"/>
                </a:ext>
              </a:extLst>
            </p:cNvPr>
            <p:cNvCxnSpPr>
              <a:cxnSpLocks/>
            </p:cNvCxnSpPr>
            <p:nvPr/>
          </p:nvCxnSpPr>
          <p:spPr>
            <a:xfrm>
              <a:off x="5607845" y="1484313"/>
              <a:ext cx="1121569" cy="0"/>
            </a:xfrm>
            <a:prstGeom prst="line">
              <a:avLst/>
            </a:prstGeom>
          </p:spPr>
          <p:style>
            <a:lnRef idx="2">
              <a:schemeClr val="dk1"/>
            </a:lnRef>
            <a:fillRef idx="0">
              <a:schemeClr val="dk1"/>
            </a:fillRef>
            <a:effectRef idx="1">
              <a:schemeClr val="dk1"/>
            </a:effectRef>
            <a:fontRef idx="minor">
              <a:schemeClr val="tx1"/>
            </a:fontRef>
          </p:style>
        </p:cxnSp>
        <p:cxnSp>
          <p:nvCxnSpPr>
            <p:cNvPr id="57" name="Connecteur droit 56">
              <a:extLst>
                <a:ext uri="{FF2B5EF4-FFF2-40B4-BE49-F238E27FC236}">
                  <a16:creationId xmlns:a16="http://schemas.microsoft.com/office/drawing/2014/main" id="{4A51D20D-ADC3-92BD-36A7-F6E20970EB68}"/>
                </a:ext>
              </a:extLst>
            </p:cNvPr>
            <p:cNvCxnSpPr/>
            <p:nvPr/>
          </p:nvCxnSpPr>
          <p:spPr>
            <a:xfrm>
              <a:off x="6729414" y="1366441"/>
              <a:ext cx="0" cy="235744"/>
            </a:xfrm>
            <a:prstGeom prst="line">
              <a:avLst/>
            </a:prstGeom>
          </p:spPr>
          <p:style>
            <a:lnRef idx="2">
              <a:schemeClr val="dk1"/>
            </a:lnRef>
            <a:fillRef idx="0">
              <a:schemeClr val="dk1"/>
            </a:fillRef>
            <a:effectRef idx="1">
              <a:schemeClr val="dk1"/>
            </a:effectRef>
            <a:fontRef idx="minor">
              <a:schemeClr val="tx1"/>
            </a:fontRef>
          </p:style>
        </p:cxnSp>
        <p:cxnSp>
          <p:nvCxnSpPr>
            <p:cNvPr id="64" name="Connecteur droit 63">
              <a:extLst>
                <a:ext uri="{FF2B5EF4-FFF2-40B4-BE49-F238E27FC236}">
                  <a16:creationId xmlns:a16="http://schemas.microsoft.com/office/drawing/2014/main" id="{2BAD8FF7-84B3-B0E8-3F82-43BA71180FDD}"/>
                </a:ext>
              </a:extLst>
            </p:cNvPr>
            <p:cNvCxnSpPr>
              <a:cxnSpLocks/>
            </p:cNvCxnSpPr>
            <p:nvPr/>
          </p:nvCxnSpPr>
          <p:spPr>
            <a:xfrm>
              <a:off x="6729414" y="1484313"/>
              <a:ext cx="1121569" cy="0"/>
            </a:xfrm>
            <a:prstGeom prst="line">
              <a:avLst/>
            </a:prstGeom>
          </p:spPr>
          <p:style>
            <a:lnRef idx="2">
              <a:schemeClr val="dk1"/>
            </a:lnRef>
            <a:fillRef idx="0">
              <a:schemeClr val="dk1"/>
            </a:fillRef>
            <a:effectRef idx="1">
              <a:schemeClr val="dk1"/>
            </a:effectRef>
            <a:fontRef idx="minor">
              <a:schemeClr val="tx1"/>
            </a:fontRef>
          </p:style>
        </p:cxnSp>
        <p:cxnSp>
          <p:nvCxnSpPr>
            <p:cNvPr id="65" name="Connecteur droit 64">
              <a:extLst>
                <a:ext uri="{FF2B5EF4-FFF2-40B4-BE49-F238E27FC236}">
                  <a16:creationId xmlns:a16="http://schemas.microsoft.com/office/drawing/2014/main" id="{C8186F0C-AB58-F896-D143-56281339A5B8}"/>
                </a:ext>
              </a:extLst>
            </p:cNvPr>
            <p:cNvCxnSpPr/>
            <p:nvPr/>
          </p:nvCxnSpPr>
          <p:spPr>
            <a:xfrm>
              <a:off x="7850983" y="1366441"/>
              <a:ext cx="0" cy="235744"/>
            </a:xfrm>
            <a:prstGeom prst="line">
              <a:avLst/>
            </a:prstGeom>
          </p:spPr>
          <p:style>
            <a:lnRef idx="2">
              <a:schemeClr val="dk1"/>
            </a:lnRef>
            <a:fillRef idx="0">
              <a:schemeClr val="dk1"/>
            </a:fillRef>
            <a:effectRef idx="1">
              <a:schemeClr val="dk1"/>
            </a:effectRef>
            <a:fontRef idx="minor">
              <a:schemeClr val="tx1"/>
            </a:fontRef>
          </p:style>
        </p:cxnSp>
        <p:cxnSp>
          <p:nvCxnSpPr>
            <p:cNvPr id="67" name="Connecteur droit 66">
              <a:extLst>
                <a:ext uri="{FF2B5EF4-FFF2-40B4-BE49-F238E27FC236}">
                  <a16:creationId xmlns:a16="http://schemas.microsoft.com/office/drawing/2014/main" id="{44B6D456-89A9-C17F-7B9B-ECC156E29F57}"/>
                </a:ext>
              </a:extLst>
            </p:cNvPr>
            <p:cNvCxnSpPr>
              <a:cxnSpLocks/>
            </p:cNvCxnSpPr>
            <p:nvPr/>
          </p:nvCxnSpPr>
          <p:spPr>
            <a:xfrm>
              <a:off x="7850981" y="1486081"/>
              <a:ext cx="1121569" cy="0"/>
            </a:xfrm>
            <a:prstGeom prst="line">
              <a:avLst/>
            </a:prstGeom>
          </p:spPr>
          <p:style>
            <a:lnRef idx="2">
              <a:schemeClr val="dk1"/>
            </a:lnRef>
            <a:fillRef idx="0">
              <a:schemeClr val="dk1"/>
            </a:fillRef>
            <a:effectRef idx="1">
              <a:schemeClr val="dk1"/>
            </a:effectRef>
            <a:fontRef idx="minor">
              <a:schemeClr val="tx1"/>
            </a:fontRef>
          </p:style>
        </p:cxnSp>
        <p:cxnSp>
          <p:nvCxnSpPr>
            <p:cNvPr id="68" name="Connecteur droit 67">
              <a:extLst>
                <a:ext uri="{FF2B5EF4-FFF2-40B4-BE49-F238E27FC236}">
                  <a16:creationId xmlns:a16="http://schemas.microsoft.com/office/drawing/2014/main" id="{C230B6DF-11A1-7C6A-1066-A6E21FA9B968}"/>
                </a:ext>
              </a:extLst>
            </p:cNvPr>
            <p:cNvCxnSpPr/>
            <p:nvPr/>
          </p:nvCxnSpPr>
          <p:spPr>
            <a:xfrm>
              <a:off x="8972550" y="1368209"/>
              <a:ext cx="0" cy="235744"/>
            </a:xfrm>
            <a:prstGeom prst="line">
              <a:avLst/>
            </a:prstGeom>
          </p:spPr>
          <p:style>
            <a:lnRef idx="2">
              <a:schemeClr val="dk1"/>
            </a:lnRef>
            <a:fillRef idx="0">
              <a:schemeClr val="dk1"/>
            </a:fillRef>
            <a:effectRef idx="1">
              <a:schemeClr val="dk1"/>
            </a:effectRef>
            <a:fontRef idx="minor">
              <a:schemeClr val="tx1"/>
            </a:fontRef>
          </p:style>
        </p:cxnSp>
      </p:grpSp>
      <p:sp>
        <p:nvSpPr>
          <p:cNvPr id="69" name="ZoneTexte 68">
            <a:extLst>
              <a:ext uri="{FF2B5EF4-FFF2-40B4-BE49-F238E27FC236}">
                <a16:creationId xmlns:a16="http://schemas.microsoft.com/office/drawing/2014/main" id="{F9C45BC2-C13F-F879-9111-DE50591BF7DA}"/>
              </a:ext>
            </a:extLst>
          </p:cNvPr>
          <p:cNvSpPr txBox="1"/>
          <p:nvPr/>
        </p:nvSpPr>
        <p:spPr>
          <a:xfrm>
            <a:off x="7830529" y="1098984"/>
            <a:ext cx="1121569" cy="369332"/>
          </a:xfrm>
          <a:prstGeom prst="rect">
            <a:avLst/>
          </a:prstGeom>
          <a:noFill/>
        </p:spPr>
        <p:txBody>
          <a:bodyPr wrap="square" rtlCol="0">
            <a:spAutoFit/>
          </a:bodyPr>
          <a:lstStyle/>
          <a:p>
            <a:pPr algn="ctr"/>
            <a:r>
              <a:rPr lang="fr-FR" dirty="0"/>
              <a:t>2024</a:t>
            </a:r>
          </a:p>
        </p:txBody>
      </p:sp>
      <p:sp>
        <p:nvSpPr>
          <p:cNvPr id="95" name="Organigramme : Procédé 94">
            <a:extLst>
              <a:ext uri="{FF2B5EF4-FFF2-40B4-BE49-F238E27FC236}">
                <a16:creationId xmlns:a16="http://schemas.microsoft.com/office/drawing/2014/main" id="{B8DCC08A-DBAC-C840-6202-E6E8C92B34A2}"/>
              </a:ext>
            </a:extLst>
          </p:cNvPr>
          <p:cNvSpPr/>
          <p:nvPr/>
        </p:nvSpPr>
        <p:spPr>
          <a:xfrm>
            <a:off x="3031" y="1797518"/>
            <a:ext cx="2107123" cy="378619"/>
          </a:xfrm>
          <a:prstGeom prst="flowChartProcess">
            <a:avLst/>
          </a:prstGeom>
          <a:ln w="952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EECC</a:t>
            </a:r>
          </a:p>
        </p:txBody>
      </p:sp>
      <p:sp>
        <p:nvSpPr>
          <p:cNvPr id="96" name="Organigramme : Procédé 95">
            <a:extLst>
              <a:ext uri="{FF2B5EF4-FFF2-40B4-BE49-F238E27FC236}">
                <a16:creationId xmlns:a16="http://schemas.microsoft.com/office/drawing/2014/main" id="{00491E93-2EF8-E4AA-A10A-4BEACDA8BBF5}"/>
              </a:ext>
            </a:extLst>
          </p:cNvPr>
          <p:cNvSpPr/>
          <p:nvPr/>
        </p:nvSpPr>
        <p:spPr>
          <a:xfrm>
            <a:off x="2110155" y="1809840"/>
            <a:ext cx="1835834" cy="182738"/>
          </a:xfrm>
          <a:prstGeom prst="flowChartProcess">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rPr>
              <a:t>Article 109</a:t>
            </a:r>
            <a:endParaRPr lang="fr-FR" dirty="0">
              <a:solidFill>
                <a:schemeClr val="tx1"/>
              </a:solidFill>
            </a:endParaRPr>
          </a:p>
        </p:txBody>
      </p:sp>
      <p:sp>
        <p:nvSpPr>
          <p:cNvPr id="97" name="Organigramme : Procédé 96">
            <a:extLst>
              <a:ext uri="{FF2B5EF4-FFF2-40B4-BE49-F238E27FC236}">
                <a16:creationId xmlns:a16="http://schemas.microsoft.com/office/drawing/2014/main" id="{7D0FA8E9-4764-B737-81A9-11CBDF908299}"/>
              </a:ext>
            </a:extLst>
          </p:cNvPr>
          <p:cNvSpPr/>
          <p:nvPr/>
        </p:nvSpPr>
        <p:spPr>
          <a:xfrm>
            <a:off x="2110155" y="1979312"/>
            <a:ext cx="4067614" cy="192403"/>
          </a:xfrm>
          <a:prstGeom prst="flowChartProcess">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rPr>
              <a:t>Article 110</a:t>
            </a:r>
            <a:endParaRPr lang="fr-FR" dirty="0">
              <a:solidFill>
                <a:schemeClr val="tx1"/>
              </a:solidFill>
            </a:endParaRPr>
          </a:p>
        </p:txBody>
      </p:sp>
      <p:sp>
        <p:nvSpPr>
          <p:cNvPr id="100" name="Organigramme : Procédé 99">
            <a:extLst>
              <a:ext uri="{FF2B5EF4-FFF2-40B4-BE49-F238E27FC236}">
                <a16:creationId xmlns:a16="http://schemas.microsoft.com/office/drawing/2014/main" id="{DFE70415-1D04-75BB-35C5-FA7276AB1BAC}"/>
              </a:ext>
            </a:extLst>
          </p:cNvPr>
          <p:cNvSpPr/>
          <p:nvPr/>
        </p:nvSpPr>
        <p:spPr>
          <a:xfrm>
            <a:off x="808892" y="2298266"/>
            <a:ext cx="1730326" cy="378619"/>
          </a:xfrm>
          <a:prstGeom prst="flowChartProces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rPr>
              <a:t>EU </a:t>
            </a:r>
            <a:r>
              <a:rPr lang="fr-FR" sz="1200" dirty="0" err="1">
                <a:solidFill>
                  <a:schemeClr val="tx1"/>
                </a:solidFill>
              </a:rPr>
              <a:t>Accessibility</a:t>
            </a:r>
            <a:r>
              <a:rPr lang="fr-FR" sz="1200" dirty="0">
                <a:solidFill>
                  <a:schemeClr val="tx1"/>
                </a:solidFill>
              </a:rPr>
              <a:t> </a:t>
            </a:r>
            <a:r>
              <a:rPr lang="fr-FR" sz="1200" dirty="0" err="1">
                <a:solidFill>
                  <a:schemeClr val="tx1"/>
                </a:solidFill>
              </a:rPr>
              <a:t>Act</a:t>
            </a:r>
            <a:endParaRPr lang="fr-FR" sz="1200" dirty="0">
              <a:solidFill>
                <a:schemeClr val="tx1"/>
              </a:solidFill>
            </a:endParaRPr>
          </a:p>
        </p:txBody>
      </p:sp>
      <p:sp>
        <p:nvSpPr>
          <p:cNvPr id="101" name="Organigramme : Procédé 100">
            <a:extLst>
              <a:ext uri="{FF2B5EF4-FFF2-40B4-BE49-F238E27FC236}">
                <a16:creationId xmlns:a16="http://schemas.microsoft.com/office/drawing/2014/main" id="{E72D2D2B-5BAB-77AE-97FB-C8DF54291D9C}"/>
              </a:ext>
            </a:extLst>
          </p:cNvPr>
          <p:cNvSpPr/>
          <p:nvPr/>
        </p:nvSpPr>
        <p:spPr>
          <a:xfrm>
            <a:off x="2539218" y="2302235"/>
            <a:ext cx="6604779" cy="372807"/>
          </a:xfrm>
          <a:prstGeom prst="flowChartProcess">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102" name="Organigramme : Procédé 101">
            <a:extLst>
              <a:ext uri="{FF2B5EF4-FFF2-40B4-BE49-F238E27FC236}">
                <a16:creationId xmlns:a16="http://schemas.microsoft.com/office/drawing/2014/main" id="{58215C6E-40AC-E2F7-726F-90BF2F67D261}"/>
              </a:ext>
            </a:extLst>
          </p:cNvPr>
          <p:cNvSpPr/>
          <p:nvPr/>
        </p:nvSpPr>
        <p:spPr>
          <a:xfrm>
            <a:off x="5113605" y="2798558"/>
            <a:ext cx="1055023" cy="378619"/>
          </a:xfrm>
          <a:prstGeom prst="flowChartProcess">
            <a:avLst/>
          </a:prstGeom>
          <a:ln w="952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50" dirty="0" err="1">
                <a:solidFill>
                  <a:schemeClr val="tx1"/>
                </a:solidFill>
              </a:rPr>
              <a:t>Roaming</a:t>
            </a:r>
            <a:r>
              <a:rPr lang="fr-FR" sz="1050" dirty="0">
                <a:solidFill>
                  <a:schemeClr val="tx1"/>
                </a:solidFill>
              </a:rPr>
              <a:t> </a:t>
            </a:r>
            <a:r>
              <a:rPr lang="fr-FR" sz="1050" dirty="0" err="1">
                <a:solidFill>
                  <a:schemeClr val="tx1"/>
                </a:solidFill>
              </a:rPr>
              <a:t>Regulation</a:t>
            </a:r>
            <a:endParaRPr lang="fr-FR" sz="1050" dirty="0">
              <a:solidFill>
                <a:schemeClr val="tx1"/>
              </a:solidFill>
            </a:endParaRPr>
          </a:p>
        </p:txBody>
      </p:sp>
      <p:sp>
        <p:nvSpPr>
          <p:cNvPr id="103" name="Organigramme : Procédé 102">
            <a:extLst>
              <a:ext uri="{FF2B5EF4-FFF2-40B4-BE49-F238E27FC236}">
                <a16:creationId xmlns:a16="http://schemas.microsoft.com/office/drawing/2014/main" id="{09A04865-7719-7F33-1DFD-8EA11F7A11A7}"/>
              </a:ext>
            </a:extLst>
          </p:cNvPr>
          <p:cNvSpPr/>
          <p:nvPr/>
        </p:nvSpPr>
        <p:spPr>
          <a:xfrm>
            <a:off x="1759741" y="3301885"/>
            <a:ext cx="1165058" cy="378619"/>
          </a:xfrm>
          <a:prstGeom prst="flowChartProces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dirty="0">
                <a:solidFill>
                  <a:schemeClr val="tx1"/>
                </a:solidFill>
              </a:rPr>
              <a:t>Del. reg. Radio Equipment Directive</a:t>
            </a:r>
          </a:p>
        </p:txBody>
      </p:sp>
      <p:sp>
        <p:nvSpPr>
          <p:cNvPr id="104" name="Organigramme : Procédé 103">
            <a:extLst>
              <a:ext uri="{FF2B5EF4-FFF2-40B4-BE49-F238E27FC236}">
                <a16:creationId xmlns:a16="http://schemas.microsoft.com/office/drawing/2014/main" id="{D3435D39-DC61-9111-DAAC-2FBA833802B6}"/>
              </a:ext>
            </a:extLst>
          </p:cNvPr>
          <p:cNvSpPr/>
          <p:nvPr/>
        </p:nvSpPr>
        <p:spPr>
          <a:xfrm>
            <a:off x="7709095" y="3841797"/>
            <a:ext cx="1434905" cy="378619"/>
          </a:xfrm>
          <a:prstGeom prst="flowChartProcess">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dirty="0">
                <a:solidFill>
                  <a:schemeClr val="tx1"/>
                </a:solidFill>
              </a:rPr>
              <a:t>New </a:t>
            </a:r>
            <a:r>
              <a:rPr lang="fr-FR" sz="1000" dirty="0" err="1">
                <a:solidFill>
                  <a:schemeClr val="tx1"/>
                </a:solidFill>
              </a:rPr>
              <a:t>eCall</a:t>
            </a:r>
            <a:r>
              <a:rPr lang="fr-FR" sz="1000" dirty="0">
                <a:solidFill>
                  <a:schemeClr val="tx1"/>
                </a:solidFill>
              </a:rPr>
              <a:t> </a:t>
            </a:r>
            <a:r>
              <a:rPr lang="fr-FR" sz="1000" dirty="0" err="1">
                <a:solidFill>
                  <a:schemeClr val="tx1"/>
                </a:solidFill>
              </a:rPr>
              <a:t>regulation</a:t>
            </a:r>
            <a:endParaRPr lang="fr-FR" sz="1000" dirty="0">
              <a:solidFill>
                <a:schemeClr val="tx1"/>
              </a:solidFill>
            </a:endParaRPr>
          </a:p>
        </p:txBody>
      </p:sp>
      <p:cxnSp>
        <p:nvCxnSpPr>
          <p:cNvPr id="105" name="Connecteur droit 104">
            <a:extLst>
              <a:ext uri="{FF2B5EF4-FFF2-40B4-BE49-F238E27FC236}">
                <a16:creationId xmlns:a16="http://schemas.microsoft.com/office/drawing/2014/main" id="{2D551150-E1ED-32B1-814E-AD0C9E5DCB53}"/>
              </a:ext>
            </a:extLst>
          </p:cNvPr>
          <p:cNvCxnSpPr>
            <a:cxnSpLocks/>
          </p:cNvCxnSpPr>
          <p:nvPr/>
        </p:nvCxnSpPr>
        <p:spPr>
          <a:xfrm>
            <a:off x="6823489" y="1486081"/>
            <a:ext cx="0" cy="3167082"/>
          </a:xfrm>
          <a:prstGeom prst="line">
            <a:avLst/>
          </a:prstGeom>
        </p:spPr>
        <p:style>
          <a:lnRef idx="2">
            <a:schemeClr val="dk1"/>
          </a:lnRef>
          <a:fillRef idx="0">
            <a:schemeClr val="dk1"/>
          </a:fillRef>
          <a:effectRef idx="1">
            <a:schemeClr val="dk1"/>
          </a:effectRef>
          <a:fontRef idx="minor">
            <a:schemeClr val="tx1"/>
          </a:fontRef>
        </p:style>
      </p:cxnSp>
      <p:sp>
        <p:nvSpPr>
          <p:cNvPr id="99" name="Organigramme : Procédé 98">
            <a:extLst>
              <a:ext uri="{FF2B5EF4-FFF2-40B4-BE49-F238E27FC236}">
                <a16:creationId xmlns:a16="http://schemas.microsoft.com/office/drawing/2014/main" id="{FB14D438-C236-BF29-0843-1AD34229542D}"/>
              </a:ext>
            </a:extLst>
          </p:cNvPr>
          <p:cNvSpPr/>
          <p:nvPr/>
        </p:nvSpPr>
        <p:spPr>
          <a:xfrm>
            <a:off x="6189084" y="1830543"/>
            <a:ext cx="1101114" cy="139104"/>
          </a:xfrm>
          <a:prstGeom prst="flowChartProcess">
            <a:avLst/>
          </a:prstGeom>
          <a:ln w="952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dirty="0" err="1">
                <a:solidFill>
                  <a:schemeClr val="tx1"/>
                </a:solidFill>
              </a:rPr>
              <a:t>Delegated</a:t>
            </a:r>
            <a:r>
              <a:rPr lang="fr-FR" sz="1000" dirty="0">
                <a:solidFill>
                  <a:schemeClr val="tx1"/>
                </a:solidFill>
              </a:rPr>
              <a:t> </a:t>
            </a:r>
            <a:r>
              <a:rPr lang="fr-FR" sz="1000" dirty="0" err="1">
                <a:solidFill>
                  <a:schemeClr val="tx1"/>
                </a:solidFill>
              </a:rPr>
              <a:t>act</a:t>
            </a:r>
            <a:endParaRPr lang="fr-FR" sz="1000" dirty="0">
              <a:solidFill>
                <a:schemeClr val="tx1"/>
              </a:solidFill>
            </a:endParaRPr>
          </a:p>
        </p:txBody>
      </p:sp>
    </p:spTree>
    <p:extLst>
      <p:ext uri="{BB962C8B-B14F-4D97-AF65-F5344CB8AC3E}">
        <p14:creationId xmlns:p14="http://schemas.microsoft.com/office/powerpoint/2010/main" val="1195642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Introduction: </a:t>
            </a:r>
            <a:r>
              <a:rPr lang="fr-FR" sz="4000" dirty="0" err="1">
                <a:latin typeface="Verdana" panose="020B0604030504040204" pitchFamily="34" charset="0"/>
                <a:ea typeface="Verdana" panose="020B0604030504040204" pitchFamily="34" charset="0"/>
              </a:rPr>
              <a:t>European</a:t>
            </a:r>
            <a:r>
              <a:rPr lang="fr-FR" sz="4000" dirty="0">
                <a:latin typeface="Verdana" panose="020B0604030504040204" pitchFamily="34" charset="0"/>
                <a:ea typeface="Verdana" panose="020B0604030504040204" pitchFamily="34" charset="0"/>
              </a:rPr>
              <a:t> </a:t>
            </a:r>
            <a:r>
              <a:rPr lang="fr-FR" sz="4000" dirty="0" err="1">
                <a:latin typeface="Verdana" panose="020B0604030504040204" pitchFamily="34" charset="0"/>
                <a:ea typeface="Verdana" panose="020B0604030504040204" pitchFamily="34" charset="0"/>
              </a:rPr>
              <a:t>Electronic</a:t>
            </a:r>
            <a:r>
              <a:rPr lang="fr-FR" sz="4000" dirty="0">
                <a:latin typeface="Verdana" panose="020B0604030504040204" pitchFamily="34" charset="0"/>
                <a:ea typeface="Verdana" panose="020B0604030504040204" pitchFamily="34" charset="0"/>
              </a:rPr>
              <a:t> Communications Code</a:t>
            </a:r>
          </a:p>
        </p:txBody>
      </p:sp>
      <p:sp>
        <p:nvSpPr>
          <p:cNvPr id="3" name="Text Placeholder 3">
            <a:extLst>
              <a:ext uri="{FF2B5EF4-FFF2-40B4-BE49-F238E27FC236}">
                <a16:creationId xmlns:a16="http://schemas.microsoft.com/office/drawing/2014/main" id="{1EF47DE3-624B-4AEE-2E86-1A36E89F31BB}"/>
              </a:ext>
            </a:extLst>
          </p:cNvPr>
          <p:cNvSpPr txBox="1">
            <a:spLocks/>
          </p:cNvSpPr>
          <p:nvPr/>
        </p:nvSpPr>
        <p:spPr>
          <a:xfrm>
            <a:off x="358987" y="1462089"/>
            <a:ext cx="8419253"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sz="1800" dirty="0">
                <a:solidFill>
                  <a:schemeClr val="accent3"/>
                </a:solidFill>
              </a:rPr>
              <a:t>Article 108: </a:t>
            </a:r>
            <a:r>
              <a:rPr lang="fr-BE" sz="1800" dirty="0" err="1">
                <a:solidFill>
                  <a:srgbClr val="000000"/>
                </a:solidFill>
              </a:rPr>
              <a:t>Uninterrupted</a:t>
            </a:r>
            <a:r>
              <a:rPr lang="fr-BE" sz="1800" dirty="0">
                <a:solidFill>
                  <a:srgbClr val="000000"/>
                </a:solidFill>
              </a:rPr>
              <a:t> </a:t>
            </a:r>
            <a:r>
              <a:rPr lang="fr-BE" sz="1800" dirty="0" err="1">
                <a:solidFill>
                  <a:srgbClr val="000000"/>
                </a:solidFill>
              </a:rPr>
              <a:t>access</a:t>
            </a:r>
            <a:r>
              <a:rPr lang="fr-BE" sz="1800" dirty="0">
                <a:solidFill>
                  <a:srgbClr val="000000"/>
                </a:solidFill>
              </a:rPr>
              <a:t> to emergency services</a:t>
            </a:r>
            <a:endParaRPr lang="fr-BE" sz="1800" dirty="0">
              <a:solidFill>
                <a:schemeClr val="accent3"/>
              </a:solidFill>
            </a:endParaRPr>
          </a:p>
          <a:p>
            <a:r>
              <a:rPr lang="fr-BE" sz="1800" dirty="0">
                <a:solidFill>
                  <a:schemeClr val="accent3"/>
                </a:solidFill>
              </a:rPr>
              <a:t>Article 109: </a:t>
            </a:r>
            <a:r>
              <a:rPr lang="fr-BE" sz="1800" dirty="0">
                <a:solidFill>
                  <a:srgbClr val="000000"/>
                </a:solidFill>
              </a:rPr>
              <a:t>Emergency communications</a:t>
            </a:r>
            <a:endParaRPr lang="fr-BE" sz="1800" dirty="0">
              <a:solidFill>
                <a:schemeClr val="accent3"/>
              </a:solidFill>
            </a:endParaRPr>
          </a:p>
          <a:p>
            <a:pPr marL="719138" indent="-438150">
              <a:buAutoNum type="arabicPeriod"/>
            </a:pPr>
            <a:r>
              <a:rPr lang="fr-BE" sz="1400" dirty="0" err="1">
                <a:solidFill>
                  <a:srgbClr val="000000"/>
                </a:solidFill>
              </a:rPr>
              <a:t>Accessibility</a:t>
            </a:r>
            <a:r>
              <a:rPr lang="fr-BE" sz="1400" dirty="0">
                <a:solidFill>
                  <a:srgbClr val="000000"/>
                </a:solidFill>
              </a:rPr>
              <a:t> free of charge of 112 in all the EU.</a:t>
            </a:r>
          </a:p>
          <a:p>
            <a:pPr marL="719138" indent="-438150">
              <a:buAutoNum type="arabicPeriod"/>
            </a:pPr>
            <a:r>
              <a:rPr lang="fr-BE" sz="1400" dirty="0" err="1">
                <a:solidFill>
                  <a:srgbClr val="000000"/>
                </a:solidFill>
              </a:rPr>
              <a:t>Routing</a:t>
            </a:r>
            <a:r>
              <a:rPr lang="fr-BE" sz="1400" dirty="0">
                <a:solidFill>
                  <a:srgbClr val="000000"/>
                </a:solidFill>
              </a:rPr>
              <a:t> of emergency communications to the </a:t>
            </a:r>
            <a:r>
              <a:rPr lang="fr-BE" sz="1400" dirty="0" err="1">
                <a:solidFill>
                  <a:srgbClr val="000000"/>
                </a:solidFill>
              </a:rPr>
              <a:t>most</a:t>
            </a:r>
            <a:r>
              <a:rPr lang="fr-BE" sz="1400" dirty="0">
                <a:solidFill>
                  <a:srgbClr val="000000"/>
                </a:solidFill>
              </a:rPr>
              <a:t> </a:t>
            </a:r>
            <a:r>
              <a:rPr lang="fr-BE" sz="1400" dirty="0" err="1">
                <a:solidFill>
                  <a:srgbClr val="000000"/>
                </a:solidFill>
              </a:rPr>
              <a:t>appropriate</a:t>
            </a:r>
            <a:r>
              <a:rPr lang="fr-BE" sz="1400" dirty="0">
                <a:solidFill>
                  <a:srgbClr val="000000"/>
                </a:solidFill>
              </a:rPr>
              <a:t> PSAP.</a:t>
            </a:r>
          </a:p>
          <a:p>
            <a:pPr marL="719138" indent="-438150">
              <a:buAutoNum type="arabicPeriod"/>
            </a:pPr>
            <a:r>
              <a:rPr lang="fr-BE" sz="1400" dirty="0">
                <a:solidFill>
                  <a:srgbClr val="000000"/>
                </a:solidFill>
              </a:rPr>
              <a:t>112 handling in the « </a:t>
            </a:r>
            <a:r>
              <a:rPr lang="fr-BE" sz="1400" dirty="0" err="1">
                <a:solidFill>
                  <a:srgbClr val="000000"/>
                </a:solidFill>
              </a:rPr>
              <a:t>manner</a:t>
            </a:r>
            <a:r>
              <a:rPr lang="fr-BE" sz="1400" dirty="0">
                <a:solidFill>
                  <a:srgbClr val="000000"/>
                </a:solidFill>
              </a:rPr>
              <a:t> best </a:t>
            </a:r>
            <a:r>
              <a:rPr lang="fr-BE" sz="1400" dirty="0" err="1">
                <a:solidFill>
                  <a:srgbClr val="000000"/>
                </a:solidFill>
              </a:rPr>
              <a:t>suited</a:t>
            </a:r>
            <a:r>
              <a:rPr lang="fr-BE" sz="1400" dirty="0">
                <a:solidFill>
                  <a:srgbClr val="000000"/>
                </a:solidFill>
              </a:rPr>
              <a:t> to the national organisation of emergency </a:t>
            </a:r>
            <a:r>
              <a:rPr lang="fr-BE" sz="1400" dirty="0" err="1">
                <a:solidFill>
                  <a:srgbClr val="000000"/>
                </a:solidFill>
              </a:rPr>
              <a:t>systems</a:t>
            </a:r>
            <a:r>
              <a:rPr lang="fr-BE" sz="1400" dirty="0">
                <a:solidFill>
                  <a:srgbClr val="000000"/>
                </a:solidFill>
              </a:rPr>
              <a:t>. »</a:t>
            </a:r>
          </a:p>
          <a:p>
            <a:pPr marL="719138" indent="-438150">
              <a:buAutoNum type="arabicPeriod"/>
            </a:pPr>
            <a:r>
              <a:rPr lang="fr-BE" sz="1400" dirty="0" err="1">
                <a:solidFill>
                  <a:srgbClr val="000000"/>
                </a:solidFill>
              </a:rPr>
              <a:t>Mandatory</a:t>
            </a:r>
            <a:r>
              <a:rPr lang="fr-BE" sz="1400" dirty="0">
                <a:solidFill>
                  <a:srgbClr val="000000"/>
                </a:solidFill>
              </a:rPr>
              <a:t> report of the </a:t>
            </a:r>
            <a:r>
              <a:rPr lang="fr-BE" sz="1400" dirty="0" err="1">
                <a:solidFill>
                  <a:srgbClr val="000000"/>
                </a:solidFill>
              </a:rPr>
              <a:t>European</a:t>
            </a:r>
            <a:r>
              <a:rPr lang="fr-BE" sz="1400" dirty="0">
                <a:solidFill>
                  <a:srgbClr val="000000"/>
                </a:solidFill>
              </a:rPr>
              <a:t> Commission on the </a:t>
            </a:r>
            <a:r>
              <a:rPr lang="fr-BE" sz="1400" dirty="0" err="1">
                <a:solidFill>
                  <a:srgbClr val="000000"/>
                </a:solidFill>
              </a:rPr>
              <a:t>implementation</a:t>
            </a:r>
            <a:r>
              <a:rPr lang="fr-BE" sz="1400" dirty="0">
                <a:solidFill>
                  <a:srgbClr val="000000"/>
                </a:solidFill>
              </a:rPr>
              <a:t> of 112.</a:t>
            </a:r>
          </a:p>
          <a:p>
            <a:pPr marL="719138" indent="-438150">
              <a:buAutoNum type="arabicPeriod"/>
            </a:pPr>
            <a:r>
              <a:rPr lang="fr-BE" sz="1400" dirty="0" err="1">
                <a:solidFill>
                  <a:srgbClr val="000000"/>
                </a:solidFill>
              </a:rPr>
              <a:t>Accessibility</a:t>
            </a:r>
            <a:r>
              <a:rPr lang="fr-BE" sz="1400" dirty="0">
                <a:solidFill>
                  <a:srgbClr val="000000"/>
                </a:solidFill>
              </a:rPr>
              <a:t> for people </a:t>
            </a:r>
            <a:r>
              <a:rPr lang="fr-BE" sz="1400" dirty="0" err="1">
                <a:solidFill>
                  <a:srgbClr val="000000"/>
                </a:solidFill>
              </a:rPr>
              <a:t>with</a:t>
            </a:r>
            <a:r>
              <a:rPr lang="fr-BE" sz="1400" dirty="0">
                <a:solidFill>
                  <a:srgbClr val="000000"/>
                </a:solidFill>
              </a:rPr>
              <a:t> </a:t>
            </a:r>
            <a:r>
              <a:rPr lang="fr-BE" sz="1400" dirty="0" err="1">
                <a:solidFill>
                  <a:srgbClr val="000000"/>
                </a:solidFill>
              </a:rPr>
              <a:t>disabilities</a:t>
            </a:r>
            <a:endParaRPr lang="fr-BE" sz="1400" dirty="0">
              <a:solidFill>
                <a:srgbClr val="000000"/>
              </a:solidFill>
            </a:endParaRPr>
          </a:p>
          <a:p>
            <a:pPr marL="719138" indent="-438150">
              <a:buAutoNum type="arabicPeriod"/>
            </a:pPr>
            <a:r>
              <a:rPr lang="fr-BE" sz="1400" dirty="0">
                <a:solidFill>
                  <a:srgbClr val="000000"/>
                </a:solidFill>
              </a:rPr>
              <a:t>Caller location information</a:t>
            </a:r>
          </a:p>
          <a:p>
            <a:pPr marL="719138" indent="-438150">
              <a:buAutoNum type="arabicPeriod"/>
            </a:pPr>
            <a:r>
              <a:rPr lang="fr-BE" sz="1400" dirty="0">
                <a:solidFill>
                  <a:srgbClr val="000000"/>
                </a:solidFill>
              </a:rPr>
              <a:t>Promotion of 112</a:t>
            </a:r>
          </a:p>
          <a:p>
            <a:pPr marL="719138" indent="-438150">
              <a:buAutoNum type="arabicPeriod"/>
            </a:pPr>
            <a:r>
              <a:rPr lang="fr-BE" sz="1400" dirty="0">
                <a:solidFill>
                  <a:srgbClr val="000000"/>
                </a:solidFill>
              </a:rPr>
              <a:t>PSAP Directory + </a:t>
            </a:r>
            <a:r>
              <a:rPr lang="fr-BE" sz="1400" dirty="0" err="1">
                <a:solidFill>
                  <a:srgbClr val="000000"/>
                </a:solidFill>
              </a:rPr>
              <a:t>Delegation</a:t>
            </a:r>
            <a:r>
              <a:rPr lang="fr-BE" sz="1400" dirty="0">
                <a:solidFill>
                  <a:srgbClr val="000000"/>
                </a:solidFill>
              </a:rPr>
              <a:t> to the </a:t>
            </a:r>
            <a:r>
              <a:rPr lang="fr-BE" sz="1400" dirty="0" err="1">
                <a:solidFill>
                  <a:srgbClr val="000000"/>
                </a:solidFill>
              </a:rPr>
              <a:t>European</a:t>
            </a:r>
            <a:r>
              <a:rPr lang="fr-BE" sz="1400" dirty="0">
                <a:solidFill>
                  <a:srgbClr val="000000"/>
                </a:solidFill>
              </a:rPr>
              <a:t> Commission to </a:t>
            </a:r>
            <a:r>
              <a:rPr lang="fr-BE" sz="1400" dirty="0" err="1">
                <a:solidFill>
                  <a:srgbClr val="000000"/>
                </a:solidFill>
              </a:rPr>
              <a:t>adopt</a:t>
            </a:r>
            <a:r>
              <a:rPr lang="fr-BE" sz="1400" dirty="0">
                <a:solidFill>
                  <a:srgbClr val="000000"/>
                </a:solidFill>
              </a:rPr>
              <a:t> </a:t>
            </a:r>
            <a:r>
              <a:rPr lang="fr-BE" sz="1400" dirty="0" err="1">
                <a:solidFill>
                  <a:srgbClr val="000000"/>
                </a:solidFill>
              </a:rPr>
              <a:t>delegated</a:t>
            </a:r>
            <a:r>
              <a:rPr lang="fr-BE" sz="1400" dirty="0">
                <a:solidFill>
                  <a:srgbClr val="000000"/>
                </a:solidFill>
              </a:rPr>
              <a:t> </a:t>
            </a:r>
            <a:r>
              <a:rPr lang="fr-BE" sz="1400" dirty="0" err="1">
                <a:solidFill>
                  <a:srgbClr val="000000"/>
                </a:solidFill>
              </a:rPr>
              <a:t>acts</a:t>
            </a:r>
            <a:endParaRPr lang="fr-BE" sz="1400" dirty="0">
              <a:solidFill>
                <a:srgbClr val="000000"/>
              </a:solidFill>
            </a:endParaRPr>
          </a:p>
          <a:p>
            <a:r>
              <a:rPr lang="fr-BE" sz="1800" dirty="0">
                <a:solidFill>
                  <a:schemeClr val="accent3"/>
                </a:solidFill>
              </a:rPr>
              <a:t>Article 110: </a:t>
            </a:r>
            <a:r>
              <a:rPr lang="fr-BE" sz="1800" dirty="0">
                <a:solidFill>
                  <a:srgbClr val="000000"/>
                </a:solidFill>
              </a:rPr>
              <a:t>Public Warning </a:t>
            </a:r>
            <a:r>
              <a:rPr lang="fr-BE" sz="1800" dirty="0" err="1">
                <a:solidFill>
                  <a:srgbClr val="000000"/>
                </a:solidFill>
              </a:rPr>
              <a:t>Systems</a:t>
            </a:r>
            <a:endParaRPr lang="fr-BE" sz="1400" dirty="0">
              <a:solidFill>
                <a:schemeClr val="accent3"/>
              </a:solidFill>
            </a:endParaRPr>
          </a:p>
          <a:p>
            <a:endParaRPr lang="en-GB" sz="1800" dirty="0"/>
          </a:p>
        </p:txBody>
      </p:sp>
    </p:spTree>
    <p:extLst>
      <p:ext uri="{BB962C8B-B14F-4D97-AF65-F5344CB8AC3E}">
        <p14:creationId xmlns:p14="http://schemas.microsoft.com/office/powerpoint/2010/main" val="3213621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Introduction: </a:t>
            </a:r>
            <a:r>
              <a:rPr lang="fr-FR" sz="4000" dirty="0" err="1">
                <a:latin typeface="Verdana" panose="020B0604030504040204" pitchFamily="34" charset="0"/>
                <a:ea typeface="Verdana" panose="020B0604030504040204" pitchFamily="34" charset="0"/>
              </a:rPr>
              <a:t>European</a:t>
            </a:r>
            <a:r>
              <a:rPr lang="fr-FR" sz="4000" dirty="0">
                <a:latin typeface="Verdana" panose="020B0604030504040204" pitchFamily="34" charset="0"/>
                <a:ea typeface="Verdana" panose="020B0604030504040204" pitchFamily="34" charset="0"/>
              </a:rPr>
              <a:t> </a:t>
            </a:r>
            <a:r>
              <a:rPr lang="fr-FR" sz="4000" dirty="0" err="1">
                <a:latin typeface="Verdana" panose="020B0604030504040204" pitchFamily="34" charset="0"/>
                <a:ea typeface="Verdana" panose="020B0604030504040204" pitchFamily="34" charset="0"/>
              </a:rPr>
              <a:t>Electronic</a:t>
            </a:r>
            <a:r>
              <a:rPr lang="fr-FR" sz="4000" dirty="0">
                <a:latin typeface="Verdana" panose="020B0604030504040204" pitchFamily="34" charset="0"/>
                <a:ea typeface="Verdana" panose="020B0604030504040204" pitchFamily="34" charset="0"/>
              </a:rPr>
              <a:t> Communications Code</a:t>
            </a:r>
          </a:p>
        </p:txBody>
      </p:sp>
      <p:sp>
        <p:nvSpPr>
          <p:cNvPr id="3" name="Text Placeholder 3">
            <a:extLst>
              <a:ext uri="{FF2B5EF4-FFF2-40B4-BE49-F238E27FC236}">
                <a16:creationId xmlns:a16="http://schemas.microsoft.com/office/drawing/2014/main" id="{1EF47DE3-624B-4AEE-2E86-1A36E89F31BB}"/>
              </a:ext>
            </a:extLst>
          </p:cNvPr>
          <p:cNvSpPr txBox="1">
            <a:spLocks/>
          </p:cNvSpPr>
          <p:nvPr/>
        </p:nvSpPr>
        <p:spPr>
          <a:xfrm>
            <a:off x="685800" y="1462089"/>
            <a:ext cx="8092440"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sz="1800" dirty="0">
                <a:solidFill>
                  <a:schemeClr val="accent3"/>
                </a:solidFill>
              </a:rPr>
              <a:t>Article 109(8):</a:t>
            </a:r>
            <a:endParaRPr lang="en-GB" sz="1800" dirty="0"/>
          </a:p>
        </p:txBody>
      </p:sp>
      <p:pic>
        <p:nvPicPr>
          <p:cNvPr id="5" name="Image 4" descr="Une image contenant texte&#10;&#10;Description générée automatiquement">
            <a:extLst>
              <a:ext uri="{FF2B5EF4-FFF2-40B4-BE49-F238E27FC236}">
                <a16:creationId xmlns:a16="http://schemas.microsoft.com/office/drawing/2014/main" id="{F21CD475-5DD2-B291-6CC9-FB1EDD36C5DD}"/>
              </a:ext>
            </a:extLst>
          </p:cNvPr>
          <p:cNvPicPr>
            <a:picLocks noChangeAspect="1"/>
          </p:cNvPicPr>
          <p:nvPr/>
        </p:nvPicPr>
        <p:blipFill>
          <a:blip r:embed="rId2"/>
          <a:stretch>
            <a:fillRect/>
          </a:stretch>
        </p:blipFill>
        <p:spPr>
          <a:xfrm>
            <a:off x="761468" y="1971591"/>
            <a:ext cx="7621064" cy="1200318"/>
          </a:xfrm>
          <a:prstGeom prst="rect">
            <a:avLst/>
          </a:prstGeom>
        </p:spPr>
      </p:pic>
      <p:pic>
        <p:nvPicPr>
          <p:cNvPr id="7" name="Image 6">
            <a:extLst>
              <a:ext uri="{FF2B5EF4-FFF2-40B4-BE49-F238E27FC236}">
                <a16:creationId xmlns:a16="http://schemas.microsoft.com/office/drawing/2014/main" id="{6195BFA1-9A84-B2A7-C5B9-9515D60EA963}"/>
              </a:ext>
            </a:extLst>
          </p:cNvPr>
          <p:cNvPicPr>
            <a:picLocks noChangeAspect="1"/>
          </p:cNvPicPr>
          <p:nvPr/>
        </p:nvPicPr>
        <p:blipFill>
          <a:blip r:embed="rId3"/>
          <a:stretch>
            <a:fillRect/>
          </a:stretch>
        </p:blipFill>
        <p:spPr>
          <a:xfrm>
            <a:off x="837679" y="3045201"/>
            <a:ext cx="7544853" cy="504895"/>
          </a:xfrm>
          <a:prstGeom prst="rect">
            <a:avLst/>
          </a:prstGeom>
        </p:spPr>
      </p:pic>
    </p:spTree>
    <p:extLst>
      <p:ext uri="{BB962C8B-B14F-4D97-AF65-F5344CB8AC3E}">
        <p14:creationId xmlns:p14="http://schemas.microsoft.com/office/powerpoint/2010/main" val="326363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20E19FB3-ACDC-9383-1212-7F72797D96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852"/>
          <a:stretch/>
        </p:blipFill>
        <p:spPr bwMode="auto">
          <a:xfrm>
            <a:off x="2899568" y="203200"/>
            <a:ext cx="3344863" cy="432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28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Caller location</a:t>
            </a:r>
          </a:p>
        </p:txBody>
      </p:sp>
      <p:pic>
        <p:nvPicPr>
          <p:cNvPr id="5" name="Picture 8" descr="Image">
            <a:extLst>
              <a:ext uri="{FF2B5EF4-FFF2-40B4-BE49-F238E27FC236}">
                <a16:creationId xmlns:a16="http://schemas.microsoft.com/office/drawing/2014/main" id="{EF2F9944-2807-A2AD-9C0F-0D8D6EA09B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56" t="26370" r="5633" b="8244"/>
          <a:stretch/>
        </p:blipFill>
        <p:spPr bwMode="auto">
          <a:xfrm>
            <a:off x="5181600" y="1537129"/>
            <a:ext cx="3234884" cy="266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32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Caller location</a:t>
            </a:r>
          </a:p>
        </p:txBody>
      </p:sp>
      <p:sp>
        <p:nvSpPr>
          <p:cNvPr id="3" name="Text Placeholder 3">
            <a:extLst>
              <a:ext uri="{FF2B5EF4-FFF2-40B4-BE49-F238E27FC236}">
                <a16:creationId xmlns:a16="http://schemas.microsoft.com/office/drawing/2014/main" id="{1EF47DE3-624B-4AEE-2E86-1A36E89F31BB}"/>
              </a:ext>
            </a:extLst>
          </p:cNvPr>
          <p:cNvSpPr txBox="1">
            <a:spLocks/>
          </p:cNvSpPr>
          <p:nvPr/>
        </p:nvSpPr>
        <p:spPr>
          <a:xfrm>
            <a:off x="5508170" y="1462089"/>
            <a:ext cx="3270069"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i="1" u="sng" dirty="0">
                <a:solidFill>
                  <a:srgbClr val="000000"/>
                </a:solidFill>
              </a:rPr>
              <a:t>Article 3(1)</a:t>
            </a:r>
          </a:p>
          <a:p>
            <a:pPr marL="0" indent="0" algn="just">
              <a:buNone/>
            </a:pPr>
            <a:r>
              <a:rPr lang="en-GB" sz="1200" i="1" dirty="0">
                <a:solidFill>
                  <a:srgbClr val="000000"/>
                </a:solidFill>
              </a:rPr>
              <a:t>“</a:t>
            </a:r>
            <a:r>
              <a:rPr lang="en-US" sz="1200" dirty="0"/>
              <a:t>When laying down criteria for the accuracy and reliability of caller location information pursuant to Article 109 (6) of Directive EU 2018/1972, competent regulatory authorities shall ensure, within the limits of technical feasibility, that the end-user’s position is located as reliably and accurately as is necessary to enable the emergency services to come to the end-user’s assistance.</a:t>
            </a:r>
            <a:r>
              <a:rPr lang="en-GB" sz="1200" i="1" dirty="0">
                <a:solidFill>
                  <a:srgbClr val="000000"/>
                </a:solidFill>
              </a:rPr>
              <a:t>"</a:t>
            </a: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1462089"/>
            <a:ext cx="4531916"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800" dirty="0">
                <a:solidFill>
                  <a:srgbClr val="000000"/>
                </a:solidFill>
              </a:rPr>
              <a:t>Recall of the obligations on national authorities to establish caller location accuracy and reliability criteria.</a:t>
            </a: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2363923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Caller location</a:t>
            </a:r>
          </a:p>
        </p:txBody>
      </p:sp>
      <p:sp>
        <p:nvSpPr>
          <p:cNvPr id="3" name="Text Placeholder 3">
            <a:extLst>
              <a:ext uri="{FF2B5EF4-FFF2-40B4-BE49-F238E27FC236}">
                <a16:creationId xmlns:a16="http://schemas.microsoft.com/office/drawing/2014/main" id="{1EF47DE3-624B-4AEE-2E86-1A36E89F31BB}"/>
              </a:ext>
            </a:extLst>
          </p:cNvPr>
          <p:cNvSpPr txBox="1">
            <a:spLocks/>
          </p:cNvSpPr>
          <p:nvPr/>
        </p:nvSpPr>
        <p:spPr>
          <a:xfrm>
            <a:off x="4897678" y="1462089"/>
            <a:ext cx="3880562"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i="1" u="sng" dirty="0">
                <a:solidFill>
                  <a:srgbClr val="000000"/>
                </a:solidFill>
              </a:rPr>
              <a:t>Recital 7:</a:t>
            </a:r>
          </a:p>
          <a:p>
            <a:pPr marL="0" indent="0" algn="just">
              <a:buNone/>
            </a:pPr>
            <a:r>
              <a:rPr lang="en-GB" sz="1200" i="1" dirty="0">
                <a:solidFill>
                  <a:srgbClr val="000000"/>
                </a:solidFill>
              </a:rPr>
              <a:t>“[…] </a:t>
            </a:r>
            <a:r>
              <a:rPr lang="en-US" sz="1200" dirty="0"/>
              <a:t>the criteria should ensure, within the limits of technical feasibility, that the end-user’s position is located as reliably and accurately as is necessary to enable the emergency services to usefully come to the end-user’s assistance. The mix of these technologies ensures that even where a handset-derived caller location solution fails to make the caller location information available to the most appropriate PSAP, emergency services can rely on network-based location to usefully come to the end-user’s assistance, in line with the caller location accuracy and reliability criteria established by Member States.</a:t>
            </a:r>
            <a:r>
              <a:rPr lang="en-GB" sz="1200" i="1" dirty="0">
                <a:solidFill>
                  <a:srgbClr val="000000"/>
                </a:solidFill>
              </a:rPr>
              <a:t>"</a:t>
            </a: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1462089"/>
            <a:ext cx="4531916"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800" dirty="0">
                <a:solidFill>
                  <a:srgbClr val="000000"/>
                </a:solidFill>
              </a:rPr>
              <a:t>Criteria adopted should ensure that the location is precise enough for emergency services to assist the victim. This also applies to network-based location.</a:t>
            </a: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84063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Caller location</a:t>
            </a:r>
          </a:p>
        </p:txBody>
      </p:sp>
      <p:sp>
        <p:nvSpPr>
          <p:cNvPr id="3" name="Text Placeholder 3">
            <a:extLst>
              <a:ext uri="{FF2B5EF4-FFF2-40B4-BE49-F238E27FC236}">
                <a16:creationId xmlns:a16="http://schemas.microsoft.com/office/drawing/2014/main" id="{1EF47DE3-624B-4AEE-2E86-1A36E89F31BB}"/>
              </a:ext>
            </a:extLst>
          </p:cNvPr>
          <p:cNvSpPr txBox="1">
            <a:spLocks/>
          </p:cNvSpPr>
          <p:nvPr/>
        </p:nvSpPr>
        <p:spPr>
          <a:xfrm>
            <a:off x="4897678" y="1462089"/>
            <a:ext cx="3880562" cy="32767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i="1" u="sng" dirty="0">
                <a:solidFill>
                  <a:srgbClr val="000000"/>
                </a:solidFill>
              </a:rPr>
              <a:t>Article 3(3):</a:t>
            </a:r>
          </a:p>
          <a:p>
            <a:pPr marL="0" indent="0" algn="just">
              <a:buNone/>
            </a:pPr>
            <a:endParaRPr lang="en-GB" sz="1200" i="1" u="sng" dirty="0">
              <a:solidFill>
                <a:srgbClr val="000000"/>
              </a:solidFill>
            </a:endParaRPr>
          </a:p>
          <a:p>
            <a:pPr marL="0" indent="0" algn="just">
              <a:buNone/>
            </a:pPr>
            <a:r>
              <a:rPr lang="en-GB" sz="1200" i="1" dirty="0">
                <a:solidFill>
                  <a:srgbClr val="000000"/>
                </a:solidFill>
              </a:rPr>
              <a:t>“</a:t>
            </a:r>
            <a:r>
              <a:rPr lang="en-US" sz="1200" i="1" dirty="0">
                <a:solidFill>
                  <a:srgbClr val="000000"/>
                </a:solidFill>
              </a:rPr>
              <a:t>With respect to the mobile networks:</a:t>
            </a:r>
          </a:p>
          <a:p>
            <a:pPr marL="0" indent="0" algn="just">
              <a:buNone/>
            </a:pPr>
            <a:endParaRPr lang="en-US" sz="1200" i="1" dirty="0">
              <a:solidFill>
                <a:srgbClr val="000000"/>
              </a:solidFill>
            </a:endParaRPr>
          </a:p>
          <a:p>
            <a:pPr marL="0" indent="0" algn="just">
              <a:buNone/>
            </a:pPr>
            <a:r>
              <a:rPr lang="en-US" sz="1200" i="1" dirty="0">
                <a:solidFill>
                  <a:srgbClr val="000000"/>
                </a:solidFill>
              </a:rPr>
              <a:t>(a) the accuracy criterion for caller location information shall be expressed in </a:t>
            </a:r>
            <a:r>
              <a:rPr lang="en-US" sz="1200" i="1" dirty="0" err="1">
                <a:solidFill>
                  <a:srgbClr val="000000"/>
                </a:solidFill>
              </a:rPr>
              <a:t>metres</a:t>
            </a:r>
            <a:r>
              <a:rPr lang="en-US" sz="1200" i="1" dirty="0">
                <a:solidFill>
                  <a:srgbClr val="000000"/>
                </a:solidFill>
              </a:rPr>
              <a:t>. If applicable, the elevation or vertical accuracy criterion shall be expressed in </a:t>
            </a:r>
            <a:r>
              <a:rPr lang="en-US" sz="1200" i="1" dirty="0" err="1">
                <a:solidFill>
                  <a:srgbClr val="000000"/>
                </a:solidFill>
              </a:rPr>
              <a:t>metres</a:t>
            </a:r>
            <a:r>
              <a:rPr lang="en-US" sz="1200" i="1" dirty="0">
                <a:solidFill>
                  <a:srgbClr val="000000"/>
                </a:solidFill>
              </a:rPr>
              <a:t> as well;</a:t>
            </a:r>
          </a:p>
          <a:p>
            <a:pPr marL="0" indent="0" algn="just">
              <a:buNone/>
            </a:pPr>
            <a:endParaRPr lang="en-US" sz="1200" i="1" dirty="0">
              <a:solidFill>
                <a:srgbClr val="000000"/>
              </a:solidFill>
            </a:endParaRPr>
          </a:p>
          <a:p>
            <a:pPr marL="0" indent="0" algn="just">
              <a:buNone/>
            </a:pPr>
            <a:r>
              <a:rPr lang="en-US" sz="1200" i="1" dirty="0">
                <a:solidFill>
                  <a:srgbClr val="000000"/>
                </a:solidFill>
              </a:rPr>
              <a:t>(b) the reliability criterion for caller location information shall be expressed as the success rate, in percentage, of the technical solution or mix of technical solutions to establish and transmit to the most appropriate PSAP a search area corresponding to the accuracy criterion.</a:t>
            </a:r>
            <a:r>
              <a:rPr lang="en-GB" sz="1200" i="1" dirty="0">
                <a:solidFill>
                  <a:srgbClr val="000000"/>
                </a:solidFill>
              </a:rPr>
              <a:t>"</a:t>
            </a: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1462089"/>
            <a:ext cx="4531916"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800" dirty="0">
                <a:solidFill>
                  <a:srgbClr val="000000"/>
                </a:solidFill>
              </a:rPr>
              <a:t>Criteria should be expressed in </a:t>
            </a:r>
            <a:r>
              <a:rPr lang="en-GB" sz="1800" i="1" dirty="0">
                <a:solidFill>
                  <a:srgbClr val="000000"/>
                </a:solidFill>
              </a:rPr>
              <a:t>“x</a:t>
            </a:r>
            <a:r>
              <a:rPr lang="en-GB" sz="1800" dirty="0">
                <a:solidFill>
                  <a:srgbClr val="000000"/>
                </a:solidFill>
              </a:rPr>
              <a:t> % of emergency communications providing a location within </a:t>
            </a:r>
            <a:r>
              <a:rPr lang="en-GB" sz="1800" i="1" dirty="0">
                <a:solidFill>
                  <a:srgbClr val="000000"/>
                </a:solidFill>
              </a:rPr>
              <a:t>x</a:t>
            </a:r>
            <a:r>
              <a:rPr lang="en-GB" sz="1800" dirty="0">
                <a:solidFill>
                  <a:srgbClr val="000000"/>
                </a:solidFill>
              </a:rPr>
              <a:t> meters” for mobile networks.</a:t>
            </a:r>
          </a:p>
          <a:p>
            <a:pPr algn="just"/>
            <a:r>
              <a:rPr lang="en-GB" sz="1800" dirty="0">
                <a:solidFill>
                  <a:srgbClr val="000000"/>
                </a:solidFill>
              </a:rPr>
              <a:t>National authorities may also adopt vertical criteria.</a:t>
            </a: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190923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On the programme </a:t>
            </a:r>
            <a:r>
              <a:rPr lang="fr-FR" sz="4000" dirty="0" err="1">
                <a:latin typeface="Verdana" panose="020B0604030504040204" pitchFamily="34" charset="0"/>
                <a:ea typeface="Verdana" panose="020B0604030504040204" pitchFamily="34" charset="0"/>
              </a:rPr>
              <a:t>today</a:t>
            </a:r>
            <a:r>
              <a:rPr lang="fr-FR" sz="4000" dirty="0">
                <a:latin typeface="Verdana" panose="020B0604030504040204" pitchFamily="34" charset="0"/>
                <a:ea typeface="Verdana" panose="020B0604030504040204" pitchFamily="34" charset="0"/>
              </a:rPr>
              <a:t>…</a:t>
            </a:r>
          </a:p>
        </p:txBody>
      </p:sp>
      <p:sp>
        <p:nvSpPr>
          <p:cNvPr id="3" name="Titre 1"/>
          <p:cNvSpPr txBox="1">
            <a:spLocks/>
          </p:cNvSpPr>
          <p:nvPr/>
        </p:nvSpPr>
        <p:spPr>
          <a:xfrm>
            <a:off x="644084" y="1446144"/>
            <a:ext cx="7772400" cy="259367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Clr>
                <a:srgbClr val="FC5507"/>
              </a:buClr>
              <a:buSzPct val="120000"/>
              <a:buFont typeface="+mj-lt"/>
              <a:buAutoNum type="arabicPeriod"/>
            </a:pPr>
            <a:r>
              <a:rPr lang="fr-FR" sz="1800" dirty="0">
                <a:solidFill>
                  <a:srgbClr val="737373"/>
                </a:solidFill>
                <a:cs typeface="Verdana"/>
              </a:rPr>
              <a:t>Introduction: basics of EU </a:t>
            </a:r>
            <a:r>
              <a:rPr lang="fr-FR" sz="1800" dirty="0" err="1">
                <a:solidFill>
                  <a:srgbClr val="737373"/>
                </a:solidFill>
                <a:cs typeface="Verdana"/>
              </a:rPr>
              <a:t>legislations</a:t>
            </a:r>
            <a:endParaRPr lang="fr-FR" sz="1800" dirty="0">
              <a:solidFill>
                <a:srgbClr val="737373"/>
              </a:solidFill>
              <a:cs typeface="Verdana"/>
            </a:endParaRPr>
          </a:p>
          <a:p>
            <a:pPr marL="342900" indent="-342900" algn="l">
              <a:buClr>
                <a:srgbClr val="FC5507"/>
              </a:buClr>
              <a:buSzPct val="120000"/>
              <a:buFont typeface="+mj-lt"/>
              <a:buAutoNum type="arabicPeriod"/>
            </a:pPr>
            <a:endParaRPr lang="fr-FR" sz="1800" dirty="0">
              <a:solidFill>
                <a:srgbClr val="FC5507"/>
              </a:solidFill>
              <a:cs typeface="Calibri"/>
            </a:endParaRPr>
          </a:p>
          <a:p>
            <a:pPr marL="342900" indent="-342900" algn="l">
              <a:buClr>
                <a:srgbClr val="FC5507"/>
              </a:buClr>
              <a:buSzPct val="120000"/>
              <a:buFont typeface="+mj-lt"/>
              <a:buAutoNum type="arabicPeriod"/>
            </a:pPr>
            <a:r>
              <a:rPr lang="fr-FR" sz="1800" dirty="0">
                <a:solidFill>
                  <a:srgbClr val="737373"/>
                </a:solidFill>
              </a:rPr>
              <a:t>Introduction: EU </a:t>
            </a:r>
            <a:r>
              <a:rPr lang="fr-FR" sz="1800" dirty="0" err="1">
                <a:solidFill>
                  <a:srgbClr val="737373"/>
                </a:solidFill>
              </a:rPr>
              <a:t>law</a:t>
            </a:r>
            <a:r>
              <a:rPr lang="fr-FR" sz="1800" dirty="0">
                <a:solidFill>
                  <a:srgbClr val="737373"/>
                </a:solidFill>
              </a:rPr>
              <a:t> on emergency communications</a:t>
            </a:r>
          </a:p>
          <a:p>
            <a:pPr marL="342900" indent="-342900" algn="l">
              <a:buClr>
                <a:srgbClr val="FC5507"/>
              </a:buClr>
              <a:buSzPct val="120000"/>
              <a:buFont typeface="+mj-lt"/>
              <a:buAutoNum type="arabicPeriod"/>
            </a:pPr>
            <a:endParaRPr lang="fr-FR" sz="1800" dirty="0">
              <a:solidFill>
                <a:srgbClr val="FC5507"/>
              </a:solidFill>
              <a:cs typeface="Calibri"/>
            </a:endParaRPr>
          </a:p>
          <a:p>
            <a:pPr marL="342900" indent="-342900" algn="l">
              <a:buClr>
                <a:srgbClr val="FC5507"/>
              </a:buClr>
              <a:buSzPct val="120000"/>
              <a:buFont typeface="+mj-lt"/>
              <a:buAutoNum type="arabicPeriod"/>
            </a:pPr>
            <a:r>
              <a:rPr lang="fr-FR" sz="1800" dirty="0">
                <a:solidFill>
                  <a:srgbClr val="737373"/>
                </a:solidFill>
              </a:rPr>
              <a:t>Content of the </a:t>
            </a:r>
            <a:r>
              <a:rPr lang="fr-FR" sz="1800" dirty="0" err="1">
                <a:solidFill>
                  <a:srgbClr val="737373"/>
                </a:solidFill>
              </a:rPr>
              <a:t>delegated</a:t>
            </a:r>
            <a:r>
              <a:rPr lang="fr-FR" sz="1800" dirty="0">
                <a:solidFill>
                  <a:srgbClr val="737373"/>
                </a:solidFill>
              </a:rPr>
              <a:t> </a:t>
            </a:r>
            <a:r>
              <a:rPr lang="fr-FR" sz="1800" dirty="0" err="1">
                <a:solidFill>
                  <a:srgbClr val="737373"/>
                </a:solidFill>
              </a:rPr>
              <a:t>regulation</a:t>
            </a:r>
            <a:endParaRPr lang="fr-FR" sz="1800" dirty="0">
              <a:solidFill>
                <a:srgbClr val="737373"/>
              </a:solidFill>
            </a:endParaRPr>
          </a:p>
          <a:p>
            <a:pPr marL="342900" indent="-342900" algn="l">
              <a:buClr>
                <a:srgbClr val="FC5507"/>
              </a:buClr>
              <a:buSzPct val="120000"/>
              <a:buFont typeface="+mj-lt"/>
              <a:buAutoNum type="arabicPeriod"/>
            </a:pPr>
            <a:endParaRPr lang="fr-FR" sz="1800" dirty="0">
              <a:solidFill>
                <a:srgbClr val="FC5507"/>
              </a:solidFill>
              <a:cs typeface="Calibri"/>
            </a:endParaRPr>
          </a:p>
          <a:p>
            <a:pPr marL="342900" indent="-342900" algn="l">
              <a:buClr>
                <a:srgbClr val="FC5507"/>
              </a:buClr>
              <a:buSzPct val="120000"/>
              <a:buFont typeface="+mj-lt"/>
              <a:buAutoNum type="arabicPeriod"/>
            </a:pPr>
            <a:r>
              <a:rPr lang="fr-FR" sz="1800" dirty="0" err="1">
                <a:solidFill>
                  <a:srgbClr val="737373"/>
                </a:solidFill>
                <a:cs typeface="Verdana"/>
              </a:rPr>
              <a:t>Summary</a:t>
            </a:r>
            <a:endParaRPr lang="fr-FR" sz="1800" dirty="0">
              <a:solidFill>
                <a:srgbClr val="737373"/>
              </a:solidFill>
              <a:cs typeface="Verdana"/>
            </a:endParaRPr>
          </a:p>
          <a:p>
            <a:pPr marL="800100" lvl="1" indent="-342900">
              <a:buClr>
                <a:srgbClr val="FC5507"/>
              </a:buClr>
              <a:buSzPct val="120000"/>
              <a:buFont typeface="+mj-lt"/>
              <a:buAutoNum type="arabicPeriod"/>
            </a:pPr>
            <a:r>
              <a:rPr lang="fr-FR" sz="100" dirty="0">
                <a:solidFill>
                  <a:srgbClr val="737373"/>
                </a:solidFill>
                <a:cs typeface="Verdana"/>
              </a:rPr>
              <a:t>SDF</a:t>
            </a:r>
          </a:p>
          <a:p>
            <a:pPr algn="l">
              <a:buClr>
                <a:srgbClr val="FC5507"/>
              </a:buClr>
              <a:buSzPct val="120000"/>
            </a:pPr>
            <a:r>
              <a:rPr lang="fr-FR" sz="2000" dirty="0">
                <a:solidFill>
                  <a:srgbClr val="FC5507"/>
                </a:solidFill>
                <a:cs typeface="Calibri"/>
              </a:rPr>
              <a:t>	</a:t>
            </a:r>
          </a:p>
        </p:txBody>
      </p:sp>
    </p:spTree>
    <p:extLst>
      <p:ext uri="{BB962C8B-B14F-4D97-AF65-F5344CB8AC3E}">
        <p14:creationId xmlns:p14="http://schemas.microsoft.com/office/powerpoint/2010/main" val="248693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Caller location</a:t>
            </a:r>
          </a:p>
        </p:txBody>
      </p:sp>
      <p:sp>
        <p:nvSpPr>
          <p:cNvPr id="3" name="Text Placeholder 3">
            <a:extLst>
              <a:ext uri="{FF2B5EF4-FFF2-40B4-BE49-F238E27FC236}">
                <a16:creationId xmlns:a16="http://schemas.microsoft.com/office/drawing/2014/main" id="{1EF47DE3-624B-4AEE-2E86-1A36E89F31BB}"/>
              </a:ext>
            </a:extLst>
          </p:cNvPr>
          <p:cNvSpPr txBox="1">
            <a:spLocks/>
          </p:cNvSpPr>
          <p:nvPr/>
        </p:nvSpPr>
        <p:spPr>
          <a:xfrm>
            <a:off x="4897678" y="1462089"/>
            <a:ext cx="3880562" cy="32767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i="1" u="sng" dirty="0">
                <a:solidFill>
                  <a:srgbClr val="000000"/>
                </a:solidFill>
              </a:rPr>
              <a:t>Article 3(2):</a:t>
            </a:r>
          </a:p>
          <a:p>
            <a:pPr marL="0" indent="0" algn="just">
              <a:buNone/>
            </a:pPr>
            <a:endParaRPr lang="en-GB" sz="1200" i="1" u="sng" dirty="0">
              <a:solidFill>
                <a:srgbClr val="000000"/>
              </a:solidFill>
            </a:endParaRPr>
          </a:p>
          <a:p>
            <a:pPr marL="0" indent="0" algn="just">
              <a:buNone/>
            </a:pPr>
            <a:r>
              <a:rPr lang="en-GB" sz="1200" i="1" dirty="0">
                <a:solidFill>
                  <a:srgbClr val="000000"/>
                </a:solidFill>
              </a:rPr>
              <a:t>“</a:t>
            </a:r>
            <a:r>
              <a:rPr lang="en-US" sz="1200" i="1" dirty="0">
                <a:solidFill>
                  <a:srgbClr val="000000"/>
                </a:solidFill>
              </a:rPr>
              <a:t>With respect to the fixed networks:</a:t>
            </a:r>
          </a:p>
          <a:p>
            <a:pPr marL="0" indent="0" algn="just">
              <a:buNone/>
            </a:pPr>
            <a:endParaRPr lang="en-US" sz="1200" i="1" dirty="0">
              <a:solidFill>
                <a:srgbClr val="000000"/>
              </a:solidFill>
            </a:endParaRPr>
          </a:p>
          <a:p>
            <a:pPr marL="0" indent="0" algn="just">
              <a:buNone/>
            </a:pPr>
            <a:r>
              <a:rPr lang="en-US" sz="1200" i="1" dirty="0">
                <a:solidFill>
                  <a:srgbClr val="000000"/>
                </a:solidFill>
              </a:rPr>
              <a:t>(a) the accuracy criterion for caller location information shall be expressed as information related to the physical address of the network termination point;</a:t>
            </a:r>
          </a:p>
          <a:p>
            <a:pPr marL="0" indent="0" algn="just">
              <a:buNone/>
            </a:pPr>
            <a:endParaRPr lang="en-US" sz="1200" i="1" dirty="0">
              <a:solidFill>
                <a:srgbClr val="000000"/>
              </a:solidFill>
            </a:endParaRPr>
          </a:p>
          <a:p>
            <a:pPr marL="0" indent="0" algn="just">
              <a:buNone/>
            </a:pPr>
            <a:r>
              <a:rPr lang="en-US" sz="1200" i="1" dirty="0">
                <a:solidFill>
                  <a:srgbClr val="000000"/>
                </a:solidFill>
              </a:rPr>
              <a:t>(b) the reliability criterion for caller location information shall be expressed as the success rate, in percentage, of the technical solution or mix of technical solutions to establish and transmit to the most appropriate PSAP a caller location information corresponding to the accuracy criterion.</a:t>
            </a:r>
            <a:r>
              <a:rPr lang="en-GB" sz="1200" i="1" dirty="0">
                <a:solidFill>
                  <a:srgbClr val="000000"/>
                </a:solidFill>
              </a:rPr>
              <a:t>"</a:t>
            </a: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2279737"/>
            <a:ext cx="4531916" cy="20432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800" dirty="0">
                <a:solidFill>
                  <a:srgbClr val="000000"/>
                </a:solidFill>
              </a:rPr>
              <a:t>Criteria should be related to the physical address of the network termination point for fixed networks.</a:t>
            </a: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2765591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Caller location</a:t>
            </a:r>
          </a:p>
        </p:txBody>
      </p:sp>
      <p:sp>
        <p:nvSpPr>
          <p:cNvPr id="3" name="Text Placeholder 3">
            <a:extLst>
              <a:ext uri="{FF2B5EF4-FFF2-40B4-BE49-F238E27FC236}">
                <a16:creationId xmlns:a16="http://schemas.microsoft.com/office/drawing/2014/main" id="{1EF47DE3-624B-4AEE-2E86-1A36E89F31BB}"/>
              </a:ext>
            </a:extLst>
          </p:cNvPr>
          <p:cNvSpPr txBox="1">
            <a:spLocks/>
          </p:cNvSpPr>
          <p:nvPr/>
        </p:nvSpPr>
        <p:spPr>
          <a:xfrm>
            <a:off x="4897678" y="1462089"/>
            <a:ext cx="3880562" cy="32767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i="1" u="sng" dirty="0">
                <a:solidFill>
                  <a:srgbClr val="000000"/>
                </a:solidFill>
              </a:rPr>
              <a:t>Article 3(2):</a:t>
            </a:r>
          </a:p>
          <a:p>
            <a:pPr marL="0" indent="0" algn="just">
              <a:buNone/>
            </a:pPr>
            <a:endParaRPr lang="en-GB" sz="1200" i="1" u="sng" dirty="0">
              <a:solidFill>
                <a:srgbClr val="000000"/>
              </a:solidFill>
            </a:endParaRPr>
          </a:p>
          <a:p>
            <a:pPr marL="0" indent="0" algn="just">
              <a:buNone/>
            </a:pPr>
            <a:r>
              <a:rPr lang="en-GB" sz="1200" i="1" dirty="0">
                <a:solidFill>
                  <a:srgbClr val="000000"/>
                </a:solidFill>
              </a:rPr>
              <a:t>“</a:t>
            </a:r>
            <a:r>
              <a:rPr lang="en-US" sz="1200" i="1" dirty="0">
                <a:solidFill>
                  <a:srgbClr val="000000"/>
                </a:solidFill>
              </a:rPr>
              <a:t>Member States shall report to the Commission no later than [one year after entry into force of this Regulation]:</a:t>
            </a:r>
          </a:p>
          <a:p>
            <a:pPr marL="0" indent="0" algn="just">
              <a:buNone/>
            </a:pPr>
            <a:endParaRPr lang="en-US" sz="1200" i="1" dirty="0">
              <a:solidFill>
                <a:srgbClr val="000000"/>
              </a:solidFill>
            </a:endParaRPr>
          </a:p>
          <a:p>
            <a:pPr marL="0" indent="0" algn="just">
              <a:buNone/>
            </a:pPr>
            <a:r>
              <a:rPr lang="en-US" sz="1200" i="1" dirty="0">
                <a:solidFill>
                  <a:srgbClr val="000000"/>
                </a:solidFill>
              </a:rPr>
              <a:t>(a) the criteria for the accuracy and reliability of caller location information expressed according to the parameters referred to in Article 3, […]</a:t>
            </a:r>
            <a:r>
              <a:rPr lang="en-GB" sz="1200" i="1" dirty="0">
                <a:solidFill>
                  <a:srgbClr val="000000"/>
                </a:solidFill>
              </a:rPr>
              <a:t>"</a:t>
            </a: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1849120"/>
            <a:ext cx="4531916" cy="247382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800" dirty="0">
                <a:solidFill>
                  <a:srgbClr val="000000"/>
                </a:solidFill>
              </a:rPr>
              <a:t>Deadline to adopt these criteria: 1 year</a:t>
            </a:r>
          </a:p>
          <a:p>
            <a:pPr algn="just"/>
            <a:r>
              <a:rPr lang="en-GB" sz="1800" dirty="0">
                <a:solidFill>
                  <a:srgbClr val="000000"/>
                </a:solidFill>
              </a:rPr>
              <a:t>Authorities to report these criteria to the European Commission</a:t>
            </a: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2071745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Caller location</a:t>
            </a:r>
          </a:p>
        </p:txBody>
      </p:sp>
      <p:sp>
        <p:nvSpPr>
          <p:cNvPr id="3" name="Text Placeholder 3">
            <a:extLst>
              <a:ext uri="{FF2B5EF4-FFF2-40B4-BE49-F238E27FC236}">
                <a16:creationId xmlns:a16="http://schemas.microsoft.com/office/drawing/2014/main" id="{1EF47DE3-624B-4AEE-2E86-1A36E89F31BB}"/>
              </a:ext>
            </a:extLst>
          </p:cNvPr>
          <p:cNvSpPr txBox="1">
            <a:spLocks/>
          </p:cNvSpPr>
          <p:nvPr/>
        </p:nvSpPr>
        <p:spPr>
          <a:xfrm>
            <a:off x="4897678" y="1462089"/>
            <a:ext cx="3880562" cy="32767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i="1" u="sng" dirty="0">
                <a:solidFill>
                  <a:srgbClr val="000000"/>
                </a:solidFill>
              </a:rPr>
              <a:t>Recital 7:</a:t>
            </a:r>
          </a:p>
          <a:p>
            <a:pPr marL="0" indent="0" algn="just">
              <a:buNone/>
            </a:pPr>
            <a:endParaRPr lang="en-GB" sz="1200" i="1" u="sng" dirty="0">
              <a:solidFill>
                <a:srgbClr val="000000"/>
              </a:solidFill>
            </a:endParaRPr>
          </a:p>
          <a:p>
            <a:pPr marL="0" indent="0" algn="just">
              <a:buNone/>
            </a:pPr>
            <a:r>
              <a:rPr lang="en-US" sz="1200" i="1" dirty="0">
                <a:solidFill>
                  <a:srgbClr val="000000"/>
                </a:solidFill>
              </a:rPr>
              <a:t>Moreover, it is important to recall that pursuant to the principle of sincere cooperation laid down in Article 4(3) of the Treaty on European Union, competent regulatory authorities are to cooperate among each other when laying down the criteria for the accuracy and reliability of the caller location information by consulting the Body of European Regulators for Electronic Communications (BEREC) or other relevant fora competent to provide guidance in this regard, in order to ensure the full effectiveness of Article 109(6) of Directive (EU) 2018/1972.</a:t>
            </a:r>
            <a:r>
              <a:rPr lang="en-GB" sz="1200" i="1" dirty="0">
                <a:solidFill>
                  <a:srgbClr val="000000"/>
                </a:solidFill>
              </a:rPr>
              <a:t>"</a:t>
            </a: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2279737"/>
            <a:ext cx="4531916" cy="20432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800" dirty="0">
                <a:solidFill>
                  <a:srgbClr val="000000"/>
                </a:solidFill>
              </a:rPr>
              <a:t>Towards European cooperation on this matter?</a:t>
            </a: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1458924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Caller location</a:t>
            </a: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1462089"/>
            <a:ext cx="4531916"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800" dirty="0">
                <a:solidFill>
                  <a:srgbClr val="000000"/>
                </a:solidFill>
              </a:rPr>
              <a:t>Towards European cooperation on this matter? Not in the short term</a:t>
            </a:r>
          </a:p>
          <a:p>
            <a:pPr algn="just"/>
            <a:endParaRPr lang="en-GB" sz="1800" dirty="0">
              <a:solidFill>
                <a:srgbClr val="000000"/>
              </a:solidFill>
            </a:endParaRPr>
          </a:p>
          <a:p>
            <a:pPr lvl="1" algn="just"/>
            <a:r>
              <a:rPr lang="en-GB" sz="1400" dirty="0">
                <a:solidFill>
                  <a:srgbClr val="000000"/>
                </a:solidFill>
              </a:rPr>
              <a:t>No concrete action has been taken by any official organisation on this matter.</a:t>
            </a:r>
          </a:p>
          <a:p>
            <a:pPr lvl="1" algn="just"/>
            <a:r>
              <a:rPr lang="en-GB" sz="1400" dirty="0">
                <a:solidFill>
                  <a:srgbClr val="000000"/>
                </a:solidFill>
              </a:rPr>
              <a:t>Some </a:t>
            </a:r>
            <a:r>
              <a:rPr lang="en-GB" sz="1400">
                <a:solidFill>
                  <a:srgbClr val="000000"/>
                </a:solidFill>
              </a:rPr>
              <a:t>organisations consider they </a:t>
            </a:r>
            <a:r>
              <a:rPr lang="en-GB" sz="1400" dirty="0">
                <a:solidFill>
                  <a:srgbClr val="000000"/>
                </a:solidFill>
              </a:rPr>
              <a:t>lack competence to work on this matter and the legislation is not directive enough to trigger an action.</a:t>
            </a:r>
          </a:p>
          <a:p>
            <a:pPr lvl="1" algn="just"/>
            <a:r>
              <a:rPr lang="en-GB" sz="1400" dirty="0">
                <a:solidFill>
                  <a:srgbClr val="000000"/>
                </a:solidFill>
              </a:rPr>
              <a:t>At the same time… time is running out</a:t>
            </a: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2083143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Caller location</a:t>
            </a: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0" y="1462089"/>
            <a:ext cx="7926469"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800" dirty="0">
                <a:solidFill>
                  <a:srgbClr val="000000"/>
                </a:solidFill>
              </a:rPr>
              <a:t>How EENA intends to assist national authorities in defining caller location criteria</a:t>
            </a:r>
          </a:p>
          <a:p>
            <a:pPr algn="just"/>
            <a:endParaRPr lang="en-GB" sz="1800" dirty="0">
              <a:solidFill>
                <a:srgbClr val="000000"/>
              </a:solidFill>
            </a:endParaRPr>
          </a:p>
          <a:p>
            <a:pPr lvl="1" algn="just"/>
            <a:r>
              <a:rPr lang="en-GB" sz="1400" dirty="0">
                <a:solidFill>
                  <a:srgbClr val="000000"/>
                </a:solidFill>
              </a:rPr>
              <a:t>EENA will work with relevant stakeholders to provide recommendations on caller location criteria derived from handsets which could be adopted. The work will not look at other types of location (network based, fixed networks…)</a:t>
            </a:r>
          </a:p>
          <a:p>
            <a:pPr lvl="1" algn="just"/>
            <a:endParaRPr lang="en-GB" sz="1400" dirty="0">
              <a:solidFill>
                <a:srgbClr val="000000"/>
              </a:solidFill>
            </a:endParaRPr>
          </a:p>
          <a:p>
            <a:pPr lvl="1" algn="just"/>
            <a:r>
              <a:rPr lang="en-GB" sz="1400" dirty="0">
                <a:solidFill>
                  <a:srgbClr val="000000"/>
                </a:solidFill>
              </a:rPr>
              <a:t>First work to be presented at the EENA Conference</a:t>
            </a:r>
          </a:p>
          <a:p>
            <a:pPr lvl="1" algn="just"/>
            <a:endParaRPr lang="en-GB" sz="1400" dirty="0">
              <a:solidFill>
                <a:srgbClr val="000000"/>
              </a:solidFill>
            </a:endParaRPr>
          </a:p>
          <a:p>
            <a:pPr lvl="1" algn="just"/>
            <a:r>
              <a:rPr lang="en-GB" sz="1400" dirty="0">
                <a:solidFill>
                  <a:srgbClr val="000000"/>
                </a:solidFill>
              </a:rPr>
              <a:t>Publication of EENA’s work is scheduled for September 2023</a:t>
            </a: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132475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err="1">
                <a:latin typeface="Verdana" panose="020B0604030504040204" pitchFamily="34" charset="0"/>
                <a:ea typeface="Verdana" panose="020B0604030504040204" pitchFamily="34" charset="0"/>
              </a:rPr>
              <a:t>Accessibility</a:t>
            </a:r>
            <a:endParaRPr lang="fr-FR" sz="4000" dirty="0">
              <a:latin typeface="Verdana" panose="020B0604030504040204" pitchFamily="34" charset="0"/>
              <a:ea typeface="Verdana" panose="020B0604030504040204" pitchFamily="34" charset="0"/>
            </a:endParaRPr>
          </a:p>
        </p:txBody>
      </p:sp>
      <p:pic>
        <p:nvPicPr>
          <p:cNvPr id="3" name="Image 2">
            <a:extLst>
              <a:ext uri="{FF2B5EF4-FFF2-40B4-BE49-F238E27FC236}">
                <a16:creationId xmlns:a16="http://schemas.microsoft.com/office/drawing/2014/main" id="{2EAD2C3C-8CAE-81A3-E451-81A67FCB15F2}"/>
              </a:ext>
            </a:extLst>
          </p:cNvPr>
          <p:cNvPicPr>
            <a:picLocks noChangeAspect="1"/>
          </p:cNvPicPr>
          <p:nvPr/>
        </p:nvPicPr>
        <p:blipFill>
          <a:blip r:embed="rId2"/>
          <a:stretch>
            <a:fillRect/>
          </a:stretch>
        </p:blipFill>
        <p:spPr>
          <a:xfrm>
            <a:off x="3901634" y="1456267"/>
            <a:ext cx="4514850" cy="2705100"/>
          </a:xfrm>
          <a:prstGeom prst="rect">
            <a:avLst/>
          </a:prstGeom>
        </p:spPr>
      </p:pic>
    </p:spTree>
    <p:extLst>
      <p:ext uri="{BB962C8B-B14F-4D97-AF65-F5344CB8AC3E}">
        <p14:creationId xmlns:p14="http://schemas.microsoft.com/office/powerpoint/2010/main" val="2661903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err="1">
                <a:latin typeface="Verdana" panose="020B0604030504040204" pitchFamily="34" charset="0"/>
                <a:ea typeface="Verdana" panose="020B0604030504040204" pitchFamily="34" charset="0"/>
              </a:rPr>
              <a:t>Accessibility</a:t>
            </a:r>
            <a:endParaRPr lang="fr-FR" sz="4000" dirty="0">
              <a:latin typeface="Verdana" panose="020B0604030504040204" pitchFamily="34" charset="0"/>
              <a:ea typeface="Verdana" panose="020B0604030504040204" pitchFamily="34" charset="0"/>
            </a:endParaRP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1462089"/>
            <a:ext cx="6511028"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800" dirty="0">
                <a:solidFill>
                  <a:srgbClr val="000000"/>
                </a:solidFill>
              </a:rPr>
              <a:t>Reminder of current EU legislations:</a:t>
            </a:r>
          </a:p>
          <a:p>
            <a:pPr lvl="1" algn="just"/>
            <a:r>
              <a:rPr lang="en-GB" sz="1400" dirty="0">
                <a:solidFill>
                  <a:srgbClr val="000000"/>
                </a:solidFill>
              </a:rPr>
              <a:t>EECC: Access to emergency services should be equivalent for people with disabilities compared to other end-users.</a:t>
            </a:r>
          </a:p>
          <a:p>
            <a:pPr marL="457200" lvl="1" indent="0" algn="just">
              <a:buNone/>
            </a:pPr>
            <a:endParaRPr lang="en-GB" sz="1400" dirty="0">
              <a:solidFill>
                <a:srgbClr val="000000"/>
              </a:solidFill>
            </a:endParaRPr>
          </a:p>
          <a:p>
            <a:pPr lvl="1" algn="just"/>
            <a:r>
              <a:rPr lang="en-GB" sz="1400" dirty="0">
                <a:solidFill>
                  <a:srgbClr val="000000"/>
                </a:solidFill>
              </a:rPr>
              <a:t>Accessibility Act: Real-Time Text to be deployed by 2027. </a:t>
            </a:r>
          </a:p>
          <a:p>
            <a:pPr lvl="1" algn="just"/>
            <a:endParaRPr lang="en-GB" sz="1400" dirty="0">
              <a:solidFill>
                <a:srgbClr val="000000"/>
              </a:solidFill>
            </a:endParaRPr>
          </a:p>
          <a:p>
            <a:pPr lvl="1" algn="just"/>
            <a:r>
              <a:rPr lang="en-GB" sz="1400" dirty="0">
                <a:solidFill>
                  <a:srgbClr val="000000"/>
                </a:solidFill>
              </a:rPr>
              <a:t>Roaming Regulation: Accessibility means to work when roaming + such means to be promoted when entering another Member State.</a:t>
            </a: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3072158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err="1">
                <a:latin typeface="Verdana" panose="020B0604030504040204" pitchFamily="34" charset="0"/>
                <a:ea typeface="Verdana" panose="020B0604030504040204" pitchFamily="34" charset="0"/>
              </a:rPr>
              <a:t>Accessibility</a:t>
            </a:r>
            <a:endParaRPr lang="fr-FR" sz="4000" dirty="0">
              <a:latin typeface="Verdana" panose="020B0604030504040204" pitchFamily="34" charset="0"/>
              <a:ea typeface="Verdana" panose="020B0604030504040204" pitchFamily="34" charset="0"/>
            </a:endParaRP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0" y="1462089"/>
            <a:ext cx="6210403"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800" dirty="0">
                <a:solidFill>
                  <a:srgbClr val="000000"/>
                </a:solidFill>
              </a:rPr>
              <a:t>Reminder of current EU legislations:</a:t>
            </a:r>
          </a:p>
          <a:p>
            <a:pPr lvl="1" algn="just"/>
            <a:r>
              <a:rPr lang="en-GB" sz="1400" dirty="0">
                <a:solidFill>
                  <a:srgbClr val="000000"/>
                </a:solidFill>
              </a:rPr>
              <a:t>EECC: Access to emergency services should be </a:t>
            </a:r>
            <a:r>
              <a:rPr lang="en-GB" sz="1400" dirty="0">
                <a:ln w="0"/>
                <a:solidFill>
                  <a:schemeClr val="accent1"/>
                </a:solidFill>
                <a:effectLst>
                  <a:outerShdw blurRad="38100" dist="25400" dir="5400000" algn="ctr" rotWithShape="0">
                    <a:srgbClr val="6E747A">
                      <a:alpha val="43000"/>
                    </a:srgbClr>
                  </a:outerShdw>
                </a:effectLst>
              </a:rPr>
              <a:t>equivalent</a:t>
            </a:r>
            <a:r>
              <a:rPr lang="en-GB" sz="1400" dirty="0">
                <a:solidFill>
                  <a:srgbClr val="000000"/>
                </a:solidFill>
              </a:rPr>
              <a:t> for people with disabilities compared to other end-users.</a:t>
            </a:r>
          </a:p>
          <a:p>
            <a:pPr marL="457200" lvl="1" indent="0" algn="just">
              <a:buNone/>
            </a:pPr>
            <a:endParaRPr lang="en-GB" sz="1400" dirty="0">
              <a:solidFill>
                <a:srgbClr val="000000"/>
              </a:solidFill>
            </a:endParaRPr>
          </a:p>
          <a:p>
            <a:pPr lvl="1" algn="just"/>
            <a:r>
              <a:rPr lang="en-GB" sz="1400" dirty="0">
                <a:solidFill>
                  <a:srgbClr val="000000"/>
                </a:solidFill>
              </a:rPr>
              <a:t>Accessibility Act: Real-Time Text to be deployed by 2027. </a:t>
            </a:r>
          </a:p>
          <a:p>
            <a:pPr lvl="1" algn="just"/>
            <a:endParaRPr lang="en-GB" sz="1400" dirty="0">
              <a:solidFill>
                <a:srgbClr val="000000"/>
              </a:solidFill>
            </a:endParaRPr>
          </a:p>
          <a:p>
            <a:pPr lvl="1" algn="just"/>
            <a:r>
              <a:rPr lang="en-GB" sz="1400" dirty="0">
                <a:solidFill>
                  <a:srgbClr val="000000"/>
                </a:solidFill>
              </a:rPr>
              <a:t>Roaming Regulation: Accessibility means to work when roaming + such means to be promoted when entering another Member State.</a:t>
            </a: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
        <p:nvSpPr>
          <p:cNvPr id="3" name="ZoneTexte 2">
            <a:extLst>
              <a:ext uri="{FF2B5EF4-FFF2-40B4-BE49-F238E27FC236}">
                <a16:creationId xmlns:a16="http://schemas.microsoft.com/office/drawing/2014/main" id="{59E2027D-9505-85A7-93FB-92EF7053203F}"/>
              </a:ext>
            </a:extLst>
          </p:cNvPr>
          <p:cNvSpPr txBox="1"/>
          <p:nvPr/>
        </p:nvSpPr>
        <p:spPr>
          <a:xfrm>
            <a:off x="7189939" y="2292354"/>
            <a:ext cx="1954061" cy="1200329"/>
          </a:xfrm>
          <a:prstGeom prst="rect">
            <a:avLst/>
          </a:prstGeom>
          <a:noFill/>
        </p:spPr>
        <p:txBody>
          <a:bodyPr wrap="square" rtlCol="0">
            <a:spAutoFit/>
          </a:bodyPr>
          <a:lstStyle/>
          <a:p>
            <a:r>
              <a:rPr lang="fr-BE" dirty="0"/>
              <a:t>The </a:t>
            </a:r>
            <a:r>
              <a:rPr lang="fr-BE" dirty="0" err="1"/>
              <a:t>delegated</a:t>
            </a:r>
            <a:r>
              <a:rPr lang="fr-BE" dirty="0"/>
              <a:t> </a:t>
            </a:r>
            <a:r>
              <a:rPr lang="fr-BE" dirty="0" err="1"/>
              <a:t>act</a:t>
            </a:r>
            <a:r>
              <a:rPr lang="fr-BE" dirty="0"/>
              <a:t> </a:t>
            </a:r>
            <a:r>
              <a:rPr lang="fr-BE" dirty="0" err="1"/>
              <a:t>defines</a:t>
            </a:r>
            <a:r>
              <a:rPr lang="fr-BE" dirty="0"/>
              <a:t> </a:t>
            </a:r>
            <a:r>
              <a:rPr lang="fr-BE" dirty="0" err="1"/>
              <a:t>what</a:t>
            </a:r>
            <a:r>
              <a:rPr lang="fr-BE" dirty="0"/>
              <a:t> </a:t>
            </a:r>
            <a:r>
              <a:rPr lang="fr-BE" dirty="0" err="1"/>
              <a:t>this</a:t>
            </a:r>
            <a:r>
              <a:rPr lang="fr-BE" dirty="0"/>
              <a:t> </a:t>
            </a:r>
            <a:r>
              <a:rPr lang="fr-BE" dirty="0" err="1"/>
              <a:t>means</a:t>
            </a:r>
            <a:endParaRPr lang="en-BE" dirty="0"/>
          </a:p>
        </p:txBody>
      </p:sp>
      <p:cxnSp>
        <p:nvCxnSpPr>
          <p:cNvPr id="6" name="Connecteur droit avec flèche 5">
            <a:extLst>
              <a:ext uri="{FF2B5EF4-FFF2-40B4-BE49-F238E27FC236}">
                <a16:creationId xmlns:a16="http://schemas.microsoft.com/office/drawing/2014/main" id="{03F593F0-16E0-C584-F5F8-1873D0F35280}"/>
              </a:ext>
            </a:extLst>
          </p:cNvPr>
          <p:cNvCxnSpPr>
            <a:cxnSpLocks/>
          </p:cNvCxnSpPr>
          <p:nvPr/>
        </p:nvCxnSpPr>
        <p:spPr>
          <a:xfrm flipH="1" flipV="1">
            <a:off x="6576163" y="2066795"/>
            <a:ext cx="613776" cy="6638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7756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err="1">
                <a:latin typeface="Verdana" panose="020B0604030504040204" pitchFamily="34" charset="0"/>
                <a:ea typeface="Verdana" panose="020B0604030504040204" pitchFamily="34" charset="0"/>
              </a:rPr>
              <a:t>Accessibility</a:t>
            </a:r>
            <a:endParaRPr lang="fr-FR" sz="4000" dirty="0">
              <a:latin typeface="Verdana" panose="020B0604030504040204" pitchFamily="34" charset="0"/>
              <a:ea typeface="Verdana" panose="020B0604030504040204" pitchFamily="34" charset="0"/>
            </a:endParaRPr>
          </a:p>
        </p:txBody>
      </p:sp>
      <p:sp>
        <p:nvSpPr>
          <p:cNvPr id="5" name="Text Placeholder 3">
            <a:extLst>
              <a:ext uri="{FF2B5EF4-FFF2-40B4-BE49-F238E27FC236}">
                <a16:creationId xmlns:a16="http://schemas.microsoft.com/office/drawing/2014/main" id="{4C5EAB27-E1C5-03D5-3C36-07A26C8E109B}"/>
              </a:ext>
            </a:extLst>
          </p:cNvPr>
          <p:cNvSpPr txBox="1">
            <a:spLocks/>
          </p:cNvSpPr>
          <p:nvPr/>
        </p:nvSpPr>
        <p:spPr>
          <a:xfrm>
            <a:off x="365760" y="1169376"/>
            <a:ext cx="7926469" cy="374931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2000" u="sng" dirty="0">
                <a:solidFill>
                  <a:srgbClr val="000000"/>
                </a:solidFill>
              </a:rPr>
              <a:t>Functional equivalence requirements:</a:t>
            </a:r>
          </a:p>
          <a:p>
            <a:pPr marL="0" indent="0" algn="just">
              <a:buNone/>
            </a:pPr>
            <a:endParaRPr lang="en-GB" sz="1800" u="sng" dirty="0">
              <a:solidFill>
                <a:srgbClr val="000000"/>
              </a:solidFill>
            </a:endParaRPr>
          </a:p>
          <a:p>
            <a:pPr algn="just">
              <a:buAutoNum type="alphaUcPeriod"/>
            </a:pPr>
            <a:r>
              <a:rPr lang="en-GB" sz="1800" dirty="0">
                <a:solidFill>
                  <a:srgbClr val="000000"/>
                </a:solidFill>
              </a:rPr>
              <a:t>Emergency communication enables two-way interactive communication between the end-user and the PSAP.</a:t>
            </a:r>
          </a:p>
          <a:p>
            <a:pPr algn="just">
              <a:buAutoNum type="alphaUcPeriod"/>
            </a:pPr>
            <a:r>
              <a:rPr lang="en-GB" sz="1800" dirty="0">
                <a:solidFill>
                  <a:srgbClr val="000000"/>
                </a:solidFill>
              </a:rPr>
              <a:t>Emergency comm is available in a seamless way, without pre-registration to end-users travelling in another Member State.</a:t>
            </a:r>
          </a:p>
          <a:p>
            <a:pPr algn="just">
              <a:buAutoNum type="alphaUcPeriod"/>
            </a:pPr>
            <a:r>
              <a:rPr lang="en-GB" sz="1800" dirty="0">
                <a:solidFill>
                  <a:srgbClr val="000000"/>
                </a:solidFill>
              </a:rPr>
              <a:t>Emergency comm is provided free of charge to the end-user.</a:t>
            </a:r>
          </a:p>
          <a:p>
            <a:pPr algn="just">
              <a:buAutoNum type="alphaUcPeriod"/>
            </a:pPr>
            <a:r>
              <a:rPr lang="en-GB" sz="1800" dirty="0">
                <a:solidFill>
                  <a:srgbClr val="000000"/>
                </a:solidFill>
              </a:rPr>
              <a:t>Emergency comm routed without delay to the most appropriate PSAP.</a:t>
            </a:r>
          </a:p>
          <a:p>
            <a:pPr algn="just">
              <a:buAutoNum type="alphaUcPeriod"/>
            </a:pPr>
            <a:r>
              <a:rPr lang="en-GB" sz="1800" dirty="0">
                <a:solidFill>
                  <a:srgbClr val="000000"/>
                </a:solidFill>
              </a:rPr>
              <a:t>Equivalent levels of caller location information.</a:t>
            </a:r>
          </a:p>
          <a:p>
            <a:pPr algn="just">
              <a:buAutoNum type="alphaUcPeriod"/>
            </a:pPr>
            <a:r>
              <a:rPr lang="en-GB" sz="1800" dirty="0">
                <a:solidFill>
                  <a:srgbClr val="000000"/>
                </a:solidFill>
              </a:rPr>
              <a:t>Awareness raising measures</a:t>
            </a: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2085302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err="1">
                <a:latin typeface="Verdana" panose="020B0604030504040204" pitchFamily="34" charset="0"/>
                <a:ea typeface="Verdana" panose="020B0604030504040204" pitchFamily="34" charset="0"/>
              </a:rPr>
              <a:t>Accessibility</a:t>
            </a:r>
            <a:endParaRPr lang="fr-FR" sz="4000" dirty="0">
              <a:latin typeface="Verdana" panose="020B0604030504040204" pitchFamily="34" charset="0"/>
              <a:ea typeface="Verdana" panose="020B0604030504040204" pitchFamily="34" charset="0"/>
            </a:endParaRPr>
          </a:p>
        </p:txBody>
      </p:sp>
      <p:sp>
        <p:nvSpPr>
          <p:cNvPr id="3" name="Text Placeholder 3">
            <a:extLst>
              <a:ext uri="{FF2B5EF4-FFF2-40B4-BE49-F238E27FC236}">
                <a16:creationId xmlns:a16="http://schemas.microsoft.com/office/drawing/2014/main" id="{1EF47DE3-624B-4AEE-2E86-1A36E89F31BB}"/>
              </a:ext>
            </a:extLst>
          </p:cNvPr>
          <p:cNvSpPr txBox="1">
            <a:spLocks/>
          </p:cNvSpPr>
          <p:nvPr/>
        </p:nvSpPr>
        <p:spPr>
          <a:xfrm>
            <a:off x="4897678" y="1462089"/>
            <a:ext cx="3880562" cy="32767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i="1" u="sng" dirty="0">
                <a:solidFill>
                  <a:srgbClr val="000000"/>
                </a:solidFill>
              </a:rPr>
              <a:t>Article 8:</a:t>
            </a:r>
          </a:p>
          <a:p>
            <a:pPr marL="0" indent="0" algn="just">
              <a:buNone/>
            </a:pPr>
            <a:endParaRPr lang="en-GB" sz="1200" i="1" u="sng" dirty="0">
              <a:solidFill>
                <a:srgbClr val="000000"/>
              </a:solidFill>
            </a:endParaRPr>
          </a:p>
          <a:p>
            <a:pPr marL="0" indent="0" algn="just">
              <a:buNone/>
            </a:pPr>
            <a:r>
              <a:rPr lang="en-GB" sz="1200" i="1" dirty="0">
                <a:solidFill>
                  <a:srgbClr val="000000"/>
                </a:solidFill>
              </a:rPr>
              <a:t>“</a:t>
            </a:r>
            <a:r>
              <a:rPr lang="en-US" sz="1200" i="1" dirty="0">
                <a:solidFill>
                  <a:srgbClr val="000000"/>
                </a:solidFill>
              </a:rPr>
              <a:t>Member States shall report to the Commission no later than [one year after entry into force of this Regulation]:</a:t>
            </a:r>
          </a:p>
          <a:p>
            <a:pPr marL="0" indent="0" algn="just">
              <a:buNone/>
            </a:pPr>
            <a:r>
              <a:rPr lang="en-US" sz="1200" i="1" dirty="0">
                <a:solidFill>
                  <a:srgbClr val="000000"/>
                </a:solidFill>
              </a:rPr>
              <a:t>[…]</a:t>
            </a:r>
          </a:p>
          <a:p>
            <a:pPr marL="0" indent="0" algn="just">
              <a:buNone/>
            </a:pPr>
            <a:r>
              <a:rPr lang="en-GB" sz="1200" i="1" dirty="0">
                <a:solidFill>
                  <a:srgbClr val="000000"/>
                </a:solidFill>
              </a:rPr>
              <a:t>(b) </a:t>
            </a:r>
            <a:r>
              <a:rPr lang="en-US" sz="1200" i="1" dirty="0">
                <a:solidFill>
                  <a:srgbClr val="000000"/>
                </a:solidFill>
              </a:rPr>
              <a:t>the means of access to emergency services through emergency communications to be used by end-users with disabilities, including those using roaming services, and the assessment of their compliance with the functional equivalence requirements in Article 5.”</a:t>
            </a:r>
          </a:p>
          <a:p>
            <a:pPr marL="0" indent="0" algn="just">
              <a:buNone/>
            </a:pPr>
            <a:endParaRPr lang="en-GB" sz="1200" i="1" dirty="0">
              <a:solidFill>
                <a:srgbClr val="000000"/>
              </a:solidFill>
            </a:endParaRP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2279737"/>
            <a:ext cx="4206239" cy="20432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800" dirty="0">
                <a:solidFill>
                  <a:srgbClr val="000000"/>
                </a:solidFill>
              </a:rPr>
              <a:t>Member States to assess and report how accessibility means meet the functional requirements</a:t>
            </a: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155100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Introduction: </a:t>
            </a:r>
            <a:r>
              <a:rPr lang="fr-FR" sz="4000" dirty="0" err="1">
                <a:latin typeface="Verdana" panose="020B0604030504040204" pitchFamily="34" charset="0"/>
                <a:ea typeface="Verdana" panose="020B0604030504040204" pitchFamily="34" charset="0"/>
              </a:rPr>
              <a:t>different</a:t>
            </a:r>
            <a:r>
              <a:rPr lang="fr-FR" sz="4000" dirty="0">
                <a:latin typeface="Verdana" panose="020B0604030504040204" pitchFamily="34" charset="0"/>
                <a:ea typeface="Verdana" panose="020B0604030504040204" pitchFamily="34" charset="0"/>
              </a:rPr>
              <a:t> </a:t>
            </a:r>
            <a:r>
              <a:rPr lang="fr-FR" sz="4000" dirty="0" err="1">
                <a:latin typeface="Verdana" panose="020B0604030504040204" pitchFamily="34" charset="0"/>
                <a:ea typeface="Verdana" panose="020B0604030504040204" pitchFamily="34" charset="0"/>
              </a:rPr>
              <a:t>norms</a:t>
            </a:r>
            <a:r>
              <a:rPr lang="fr-FR" sz="4000" dirty="0">
                <a:latin typeface="Verdana" panose="020B0604030504040204" pitchFamily="34" charset="0"/>
                <a:ea typeface="Verdana" panose="020B0604030504040204" pitchFamily="34" charset="0"/>
              </a:rPr>
              <a:t> in EU </a:t>
            </a:r>
            <a:r>
              <a:rPr lang="fr-FR" sz="4000" dirty="0" err="1">
                <a:latin typeface="Verdana" panose="020B0604030504040204" pitchFamily="34" charset="0"/>
                <a:ea typeface="Verdana" panose="020B0604030504040204" pitchFamily="34" charset="0"/>
              </a:rPr>
              <a:t>law</a:t>
            </a:r>
            <a:endParaRPr lang="fr-FR" sz="4000" dirty="0">
              <a:latin typeface="Verdana" panose="020B0604030504040204" pitchFamily="34" charset="0"/>
              <a:ea typeface="Verdana" panose="020B0604030504040204" pitchFamily="34" charset="0"/>
            </a:endParaRPr>
          </a:p>
        </p:txBody>
      </p:sp>
      <p:sp>
        <p:nvSpPr>
          <p:cNvPr id="5" name="Text Placeholder 3">
            <a:extLst>
              <a:ext uri="{FF2B5EF4-FFF2-40B4-BE49-F238E27FC236}">
                <a16:creationId xmlns:a16="http://schemas.microsoft.com/office/drawing/2014/main" id="{9D81AB0B-31BF-AFCE-9CFC-687185E680DE}"/>
              </a:ext>
            </a:extLst>
          </p:cNvPr>
          <p:cNvSpPr txBox="1">
            <a:spLocks/>
          </p:cNvSpPr>
          <p:nvPr/>
        </p:nvSpPr>
        <p:spPr>
          <a:xfrm>
            <a:off x="685800" y="1462089"/>
            <a:ext cx="7772400"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sz="1800" dirty="0">
                <a:solidFill>
                  <a:schemeClr val="accent3"/>
                </a:solidFill>
              </a:rPr>
              <a:t>Directives</a:t>
            </a:r>
          </a:p>
          <a:p>
            <a:endParaRPr lang="fr-BE" sz="1800" dirty="0">
              <a:solidFill>
                <a:schemeClr val="accent3"/>
              </a:solidFill>
            </a:endParaRPr>
          </a:p>
          <a:p>
            <a:r>
              <a:rPr lang="fr-BE" sz="1800" dirty="0" err="1">
                <a:solidFill>
                  <a:schemeClr val="accent3"/>
                </a:solidFill>
              </a:rPr>
              <a:t>Regulations</a:t>
            </a:r>
            <a:endParaRPr lang="fr-BE" sz="1800" dirty="0">
              <a:solidFill>
                <a:schemeClr val="accent3"/>
              </a:solidFill>
            </a:endParaRPr>
          </a:p>
          <a:p>
            <a:endParaRPr lang="fr-BE" sz="1800" dirty="0">
              <a:solidFill>
                <a:schemeClr val="accent3"/>
              </a:solidFill>
            </a:endParaRPr>
          </a:p>
          <a:p>
            <a:r>
              <a:rPr lang="fr-BE" sz="1800" dirty="0" err="1">
                <a:solidFill>
                  <a:schemeClr val="accent3"/>
                </a:solidFill>
              </a:rPr>
              <a:t>Delegated</a:t>
            </a:r>
            <a:r>
              <a:rPr lang="fr-BE" sz="1800" dirty="0">
                <a:solidFill>
                  <a:schemeClr val="accent3"/>
                </a:solidFill>
              </a:rPr>
              <a:t> </a:t>
            </a:r>
            <a:r>
              <a:rPr lang="fr-BE" sz="1800" dirty="0" err="1">
                <a:solidFill>
                  <a:schemeClr val="accent3"/>
                </a:solidFill>
              </a:rPr>
              <a:t>acts</a:t>
            </a:r>
            <a:endParaRPr lang="fr-BE" sz="1800" dirty="0">
              <a:solidFill>
                <a:schemeClr val="accent3"/>
              </a:solidFill>
            </a:endParaRPr>
          </a:p>
          <a:p>
            <a:endParaRPr lang="fr-BE" sz="1800" dirty="0">
              <a:solidFill>
                <a:schemeClr val="accent3"/>
              </a:solidFill>
            </a:endParaRPr>
          </a:p>
          <a:p>
            <a:r>
              <a:rPr lang="fr-BE" sz="1800" dirty="0" err="1">
                <a:solidFill>
                  <a:schemeClr val="accent3"/>
                </a:solidFill>
              </a:rPr>
              <a:t>Other</a:t>
            </a:r>
            <a:r>
              <a:rPr lang="fr-BE" sz="1800" dirty="0">
                <a:solidFill>
                  <a:schemeClr val="accent3"/>
                </a:solidFill>
              </a:rPr>
              <a:t> </a:t>
            </a:r>
            <a:r>
              <a:rPr lang="fr-BE" sz="1800" dirty="0" err="1">
                <a:solidFill>
                  <a:schemeClr val="accent3"/>
                </a:solidFill>
              </a:rPr>
              <a:t>norms</a:t>
            </a:r>
            <a:endParaRPr lang="fr-BE" sz="1400" dirty="0">
              <a:solidFill>
                <a:schemeClr val="accent3"/>
              </a:solidFill>
            </a:endParaRPr>
          </a:p>
          <a:p>
            <a:endParaRPr lang="en-GB" sz="1800" dirty="0"/>
          </a:p>
        </p:txBody>
      </p:sp>
    </p:spTree>
    <p:extLst>
      <p:ext uri="{BB962C8B-B14F-4D97-AF65-F5344CB8AC3E}">
        <p14:creationId xmlns:p14="http://schemas.microsoft.com/office/powerpoint/2010/main" val="2547687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err="1">
                <a:latin typeface="Verdana" panose="020B0604030504040204" pitchFamily="34" charset="0"/>
                <a:ea typeface="Verdana" panose="020B0604030504040204" pitchFamily="34" charset="0"/>
              </a:rPr>
              <a:t>Routing</a:t>
            </a:r>
            <a:r>
              <a:rPr lang="fr-FR" sz="4000" dirty="0">
                <a:latin typeface="Verdana" panose="020B0604030504040204" pitchFamily="34" charset="0"/>
                <a:ea typeface="Verdana" panose="020B0604030504040204" pitchFamily="34" charset="0"/>
              </a:rPr>
              <a:t> to the </a:t>
            </a:r>
            <a:r>
              <a:rPr lang="fr-FR" sz="4000" dirty="0" err="1">
                <a:latin typeface="Verdana" panose="020B0604030504040204" pitchFamily="34" charset="0"/>
                <a:ea typeface="Verdana" panose="020B0604030504040204" pitchFamily="34" charset="0"/>
              </a:rPr>
              <a:t>most</a:t>
            </a:r>
            <a:r>
              <a:rPr lang="fr-FR" sz="4000" dirty="0">
                <a:latin typeface="Verdana" panose="020B0604030504040204" pitchFamily="34" charset="0"/>
                <a:ea typeface="Verdana" panose="020B0604030504040204" pitchFamily="34" charset="0"/>
              </a:rPr>
              <a:t> </a:t>
            </a:r>
            <a:r>
              <a:rPr lang="fr-FR" sz="4000" dirty="0" err="1">
                <a:latin typeface="Verdana" panose="020B0604030504040204" pitchFamily="34" charset="0"/>
                <a:ea typeface="Verdana" panose="020B0604030504040204" pitchFamily="34" charset="0"/>
              </a:rPr>
              <a:t>appropriate</a:t>
            </a:r>
            <a:r>
              <a:rPr lang="fr-FR" sz="4000" dirty="0">
                <a:latin typeface="Verdana" panose="020B0604030504040204" pitchFamily="34" charset="0"/>
                <a:ea typeface="Verdana" panose="020B0604030504040204" pitchFamily="34" charset="0"/>
              </a:rPr>
              <a:t> PSAP</a:t>
            </a:r>
          </a:p>
        </p:txBody>
      </p:sp>
      <p:pic>
        <p:nvPicPr>
          <p:cNvPr id="2052" name="Picture 4">
            <a:extLst>
              <a:ext uri="{FF2B5EF4-FFF2-40B4-BE49-F238E27FC236}">
                <a16:creationId xmlns:a16="http://schemas.microsoft.com/office/drawing/2014/main" id="{64E50085-B78E-0454-F671-836CAB039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269" y="1285558"/>
            <a:ext cx="45148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273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err="1">
                <a:latin typeface="Verdana" panose="020B0604030504040204" pitchFamily="34" charset="0"/>
                <a:ea typeface="Verdana" panose="020B0604030504040204" pitchFamily="34" charset="0"/>
              </a:rPr>
              <a:t>Routing</a:t>
            </a:r>
            <a:r>
              <a:rPr lang="fr-FR" sz="4000" dirty="0">
                <a:latin typeface="Verdana" panose="020B0604030504040204" pitchFamily="34" charset="0"/>
                <a:ea typeface="Verdana" panose="020B0604030504040204" pitchFamily="34" charset="0"/>
              </a:rPr>
              <a:t> to the </a:t>
            </a:r>
            <a:r>
              <a:rPr lang="fr-FR" sz="4000" dirty="0" err="1">
                <a:latin typeface="Verdana" panose="020B0604030504040204" pitchFamily="34" charset="0"/>
                <a:ea typeface="Verdana" panose="020B0604030504040204" pitchFamily="34" charset="0"/>
              </a:rPr>
              <a:t>most</a:t>
            </a:r>
            <a:r>
              <a:rPr lang="fr-FR" sz="4000" dirty="0">
                <a:latin typeface="Verdana" panose="020B0604030504040204" pitchFamily="34" charset="0"/>
                <a:ea typeface="Verdana" panose="020B0604030504040204" pitchFamily="34" charset="0"/>
              </a:rPr>
              <a:t> </a:t>
            </a:r>
            <a:r>
              <a:rPr lang="fr-FR" sz="4000" dirty="0" err="1">
                <a:latin typeface="Verdana" panose="020B0604030504040204" pitchFamily="34" charset="0"/>
                <a:ea typeface="Verdana" panose="020B0604030504040204" pitchFamily="34" charset="0"/>
              </a:rPr>
              <a:t>appropriate</a:t>
            </a:r>
            <a:r>
              <a:rPr lang="fr-FR" sz="4000" dirty="0">
                <a:latin typeface="Verdana" panose="020B0604030504040204" pitchFamily="34" charset="0"/>
                <a:ea typeface="Verdana" panose="020B0604030504040204" pitchFamily="34" charset="0"/>
              </a:rPr>
              <a:t> PSAP</a:t>
            </a: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1462089"/>
            <a:ext cx="6511028"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800" dirty="0">
                <a:solidFill>
                  <a:srgbClr val="000000"/>
                </a:solidFill>
              </a:rPr>
              <a:t>New concept: </a:t>
            </a:r>
            <a:r>
              <a:rPr lang="en-GB" sz="1800" b="1" dirty="0">
                <a:solidFill>
                  <a:srgbClr val="000000"/>
                </a:solidFill>
              </a:rPr>
              <a:t>contextual information</a:t>
            </a:r>
          </a:p>
          <a:p>
            <a:pPr marL="0" indent="0" algn="just">
              <a:buNone/>
            </a:pPr>
            <a:endParaRPr lang="en-GB" sz="1800" dirty="0">
              <a:solidFill>
                <a:srgbClr val="000000"/>
              </a:solidFill>
            </a:endParaRPr>
          </a:p>
          <a:p>
            <a:pPr marL="0" indent="0" algn="just">
              <a:buNone/>
            </a:pPr>
            <a:r>
              <a:rPr lang="en-GB" sz="1800" u="sng" dirty="0">
                <a:solidFill>
                  <a:srgbClr val="000000"/>
                </a:solidFill>
              </a:rPr>
              <a:t>Article 2(2):</a:t>
            </a:r>
            <a:r>
              <a:rPr lang="en-GB" sz="1800" dirty="0">
                <a:solidFill>
                  <a:srgbClr val="000000"/>
                </a:solidFill>
              </a:rPr>
              <a:t> </a:t>
            </a:r>
          </a:p>
          <a:p>
            <a:pPr marL="0" indent="0" algn="just">
              <a:buNone/>
            </a:pPr>
            <a:r>
              <a:rPr lang="en-US" sz="1400" dirty="0">
                <a:solidFill>
                  <a:srgbClr val="000000"/>
                </a:solidFill>
              </a:rPr>
              <a:t>“‘contextual information’ means the information conveyed through an emergency communication by the end-user or derived and transmitted automatically from the device of the end-user or the relevant network in order to enable the timely identification of the intervention resources of the emergency services and the fast arrival of the emergency services at the intervention scene.”</a:t>
            </a:r>
            <a:endParaRPr lang="en-GB" sz="14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3907536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err="1">
                <a:latin typeface="Verdana" panose="020B0604030504040204" pitchFamily="34" charset="0"/>
                <a:ea typeface="Verdana" panose="020B0604030504040204" pitchFamily="34" charset="0"/>
              </a:rPr>
              <a:t>Routing</a:t>
            </a:r>
            <a:r>
              <a:rPr lang="fr-FR" sz="4000" dirty="0">
                <a:latin typeface="Verdana" panose="020B0604030504040204" pitchFamily="34" charset="0"/>
                <a:ea typeface="Verdana" panose="020B0604030504040204" pitchFamily="34" charset="0"/>
              </a:rPr>
              <a:t> to the </a:t>
            </a:r>
            <a:r>
              <a:rPr lang="fr-FR" sz="4000" dirty="0" err="1">
                <a:latin typeface="Verdana" panose="020B0604030504040204" pitchFamily="34" charset="0"/>
                <a:ea typeface="Verdana" panose="020B0604030504040204" pitchFamily="34" charset="0"/>
              </a:rPr>
              <a:t>most</a:t>
            </a:r>
            <a:r>
              <a:rPr lang="fr-FR" sz="4000" dirty="0">
                <a:latin typeface="Verdana" panose="020B0604030504040204" pitchFamily="34" charset="0"/>
                <a:ea typeface="Verdana" panose="020B0604030504040204" pitchFamily="34" charset="0"/>
              </a:rPr>
              <a:t> </a:t>
            </a:r>
            <a:r>
              <a:rPr lang="fr-FR" sz="4000" dirty="0" err="1">
                <a:latin typeface="Verdana" panose="020B0604030504040204" pitchFamily="34" charset="0"/>
                <a:ea typeface="Verdana" panose="020B0604030504040204" pitchFamily="34" charset="0"/>
              </a:rPr>
              <a:t>appropriate</a:t>
            </a:r>
            <a:r>
              <a:rPr lang="fr-FR" sz="4000" dirty="0">
                <a:latin typeface="Verdana" panose="020B0604030504040204" pitchFamily="34" charset="0"/>
                <a:ea typeface="Verdana" panose="020B0604030504040204" pitchFamily="34" charset="0"/>
              </a:rPr>
              <a:t> PSAP</a:t>
            </a:r>
          </a:p>
        </p:txBody>
      </p:sp>
      <p:sp>
        <p:nvSpPr>
          <p:cNvPr id="3" name="Text Placeholder 3">
            <a:extLst>
              <a:ext uri="{FF2B5EF4-FFF2-40B4-BE49-F238E27FC236}">
                <a16:creationId xmlns:a16="http://schemas.microsoft.com/office/drawing/2014/main" id="{1EF47DE3-624B-4AEE-2E86-1A36E89F31BB}"/>
              </a:ext>
            </a:extLst>
          </p:cNvPr>
          <p:cNvSpPr txBox="1">
            <a:spLocks/>
          </p:cNvSpPr>
          <p:nvPr/>
        </p:nvSpPr>
        <p:spPr>
          <a:xfrm>
            <a:off x="4897678" y="1462089"/>
            <a:ext cx="3880562" cy="32767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i="1" u="sng" dirty="0">
                <a:solidFill>
                  <a:srgbClr val="000000"/>
                </a:solidFill>
              </a:rPr>
              <a:t>Article 5:</a:t>
            </a:r>
          </a:p>
          <a:p>
            <a:pPr marL="0" indent="0" algn="just">
              <a:buNone/>
            </a:pPr>
            <a:endParaRPr lang="en-GB" sz="1200" i="1" u="sng" dirty="0">
              <a:solidFill>
                <a:srgbClr val="000000"/>
              </a:solidFill>
            </a:endParaRPr>
          </a:p>
          <a:p>
            <a:pPr marL="0" indent="0" algn="just">
              <a:buNone/>
            </a:pPr>
            <a:r>
              <a:rPr lang="en-GB" sz="1200" i="1" dirty="0">
                <a:solidFill>
                  <a:srgbClr val="000000"/>
                </a:solidFill>
              </a:rPr>
              <a:t>“</a:t>
            </a:r>
            <a:r>
              <a:rPr lang="en-US" sz="1200" i="1" dirty="0">
                <a:solidFill>
                  <a:srgbClr val="000000"/>
                </a:solidFill>
              </a:rPr>
              <a:t>Member States shall ensure that emergency communications and caller location information are routed without delay to the most appropriate PSAP that is technically capable to convey the contextual information to the emergency services when alerting those services.”</a:t>
            </a:r>
          </a:p>
          <a:p>
            <a:pPr marL="0" indent="0" algn="just">
              <a:buNone/>
            </a:pPr>
            <a:endParaRPr lang="en-GB" sz="1200" i="1" dirty="0">
              <a:solidFill>
                <a:srgbClr val="000000"/>
              </a:solidFill>
            </a:endParaRP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2078833"/>
            <a:ext cx="4206239" cy="20432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600" dirty="0">
                <a:solidFill>
                  <a:srgbClr val="000000"/>
                </a:solidFill>
              </a:rPr>
              <a:t>Stage-1 PSAPs should be able to transmit caller location and other contextual information to emergency services.</a:t>
            </a: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3674588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err="1">
                <a:latin typeface="Verdana" panose="020B0604030504040204" pitchFamily="34" charset="0"/>
                <a:ea typeface="Verdana" panose="020B0604030504040204" pitchFamily="34" charset="0"/>
              </a:rPr>
              <a:t>Routing</a:t>
            </a:r>
            <a:r>
              <a:rPr lang="fr-FR" sz="4000" dirty="0">
                <a:latin typeface="Verdana" panose="020B0604030504040204" pitchFamily="34" charset="0"/>
                <a:ea typeface="Verdana" panose="020B0604030504040204" pitchFamily="34" charset="0"/>
              </a:rPr>
              <a:t> to the </a:t>
            </a:r>
            <a:r>
              <a:rPr lang="fr-FR" sz="4000" dirty="0" err="1">
                <a:latin typeface="Verdana" panose="020B0604030504040204" pitchFamily="34" charset="0"/>
                <a:ea typeface="Verdana" panose="020B0604030504040204" pitchFamily="34" charset="0"/>
              </a:rPr>
              <a:t>most</a:t>
            </a:r>
            <a:r>
              <a:rPr lang="fr-FR" sz="4000" dirty="0">
                <a:latin typeface="Verdana" panose="020B0604030504040204" pitchFamily="34" charset="0"/>
                <a:ea typeface="Verdana" panose="020B0604030504040204" pitchFamily="34" charset="0"/>
              </a:rPr>
              <a:t> </a:t>
            </a:r>
            <a:r>
              <a:rPr lang="fr-FR" sz="4000" dirty="0" err="1">
                <a:latin typeface="Verdana" panose="020B0604030504040204" pitchFamily="34" charset="0"/>
                <a:ea typeface="Verdana" panose="020B0604030504040204" pitchFamily="34" charset="0"/>
              </a:rPr>
              <a:t>appropriate</a:t>
            </a:r>
            <a:r>
              <a:rPr lang="fr-FR" sz="4000" dirty="0">
                <a:latin typeface="Verdana" panose="020B0604030504040204" pitchFamily="34" charset="0"/>
                <a:ea typeface="Verdana" panose="020B0604030504040204" pitchFamily="34" charset="0"/>
              </a:rPr>
              <a:t> PSAP</a:t>
            </a:r>
          </a:p>
        </p:txBody>
      </p:sp>
      <p:sp>
        <p:nvSpPr>
          <p:cNvPr id="3" name="Text Placeholder 3">
            <a:extLst>
              <a:ext uri="{FF2B5EF4-FFF2-40B4-BE49-F238E27FC236}">
                <a16:creationId xmlns:a16="http://schemas.microsoft.com/office/drawing/2014/main" id="{1EF47DE3-624B-4AEE-2E86-1A36E89F31BB}"/>
              </a:ext>
            </a:extLst>
          </p:cNvPr>
          <p:cNvSpPr txBox="1">
            <a:spLocks/>
          </p:cNvSpPr>
          <p:nvPr/>
        </p:nvSpPr>
        <p:spPr>
          <a:xfrm>
            <a:off x="4897678" y="1462089"/>
            <a:ext cx="3880562" cy="32767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i="1" u="sng" dirty="0">
                <a:solidFill>
                  <a:srgbClr val="000000"/>
                </a:solidFill>
              </a:rPr>
              <a:t>Article 8:</a:t>
            </a:r>
          </a:p>
          <a:p>
            <a:pPr marL="0" indent="0" algn="just">
              <a:buNone/>
            </a:pPr>
            <a:endParaRPr lang="en-GB" sz="1200" i="1" u="sng" dirty="0">
              <a:solidFill>
                <a:srgbClr val="000000"/>
              </a:solidFill>
            </a:endParaRPr>
          </a:p>
          <a:p>
            <a:pPr marL="0" indent="0" algn="just">
              <a:buNone/>
            </a:pPr>
            <a:r>
              <a:rPr lang="en-GB" sz="1200" i="1" dirty="0">
                <a:solidFill>
                  <a:srgbClr val="000000"/>
                </a:solidFill>
              </a:rPr>
              <a:t>“</a:t>
            </a:r>
            <a:r>
              <a:rPr lang="en-US" sz="1200" i="1" dirty="0">
                <a:solidFill>
                  <a:srgbClr val="000000"/>
                </a:solidFill>
              </a:rPr>
              <a:t>For the purpose of ensuring the technical feasibility of the seamless access to emergency services as provided in Article 4(1), point (b) of this Regulation, without prejudice to the implementation of Directive (EU) 2019/882, Member States shall cooperate with the Commission to identify common interoperability requirements that enable the emergency communication to the most appropriate PSAP via a mobile application anywhere in the Union.”</a:t>
            </a:r>
          </a:p>
          <a:p>
            <a:pPr marL="0" indent="0" algn="just">
              <a:buNone/>
            </a:pPr>
            <a:endParaRPr lang="en-GB" sz="1200" i="1" dirty="0">
              <a:solidFill>
                <a:srgbClr val="000000"/>
              </a:solidFill>
            </a:endParaRP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2078833"/>
            <a:ext cx="4206239" cy="20432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600" dirty="0">
                <a:solidFill>
                  <a:srgbClr val="000000"/>
                </a:solidFill>
              </a:rPr>
              <a:t>Member States to cooperate with the European Commission to identify common interoperability requirements for mobile apps.</a:t>
            </a: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3816912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err="1">
                <a:latin typeface="Verdana" panose="020B0604030504040204" pitchFamily="34" charset="0"/>
                <a:ea typeface="Verdana" panose="020B0604030504040204" pitchFamily="34" charset="0"/>
              </a:rPr>
              <a:t>Towards</a:t>
            </a:r>
            <a:r>
              <a:rPr lang="fr-FR" sz="4000" dirty="0">
                <a:latin typeface="Verdana" panose="020B0604030504040204" pitchFamily="34" charset="0"/>
                <a:ea typeface="Verdana" panose="020B0604030504040204" pitchFamily="34" charset="0"/>
              </a:rPr>
              <a:t> NG112</a:t>
            </a:r>
          </a:p>
        </p:txBody>
      </p:sp>
      <p:pic>
        <p:nvPicPr>
          <p:cNvPr id="3074" name="Picture 2">
            <a:extLst>
              <a:ext uri="{FF2B5EF4-FFF2-40B4-BE49-F238E27FC236}">
                <a16:creationId xmlns:a16="http://schemas.microsoft.com/office/drawing/2014/main" id="{8E10CA0E-44C4-BED4-B552-0C36F1345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654" y="1088813"/>
            <a:ext cx="3338830" cy="333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371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err="1">
                <a:latin typeface="Verdana" panose="020B0604030504040204" pitchFamily="34" charset="0"/>
                <a:ea typeface="Verdana" panose="020B0604030504040204" pitchFamily="34" charset="0"/>
              </a:rPr>
              <a:t>Towards</a:t>
            </a:r>
            <a:r>
              <a:rPr lang="fr-FR" sz="4000" dirty="0">
                <a:latin typeface="Verdana" panose="020B0604030504040204" pitchFamily="34" charset="0"/>
                <a:ea typeface="Verdana" panose="020B0604030504040204" pitchFamily="34" charset="0"/>
              </a:rPr>
              <a:t> NG112</a:t>
            </a:r>
          </a:p>
        </p:txBody>
      </p:sp>
      <p:sp>
        <p:nvSpPr>
          <p:cNvPr id="3" name="Text Placeholder 3">
            <a:extLst>
              <a:ext uri="{FF2B5EF4-FFF2-40B4-BE49-F238E27FC236}">
                <a16:creationId xmlns:a16="http://schemas.microsoft.com/office/drawing/2014/main" id="{1EF47DE3-624B-4AEE-2E86-1A36E89F31BB}"/>
              </a:ext>
            </a:extLst>
          </p:cNvPr>
          <p:cNvSpPr txBox="1">
            <a:spLocks/>
          </p:cNvSpPr>
          <p:nvPr/>
        </p:nvSpPr>
        <p:spPr>
          <a:xfrm>
            <a:off x="4897678" y="1462089"/>
            <a:ext cx="3880562" cy="32767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i="1" u="sng" dirty="0">
                <a:solidFill>
                  <a:srgbClr val="000000"/>
                </a:solidFill>
              </a:rPr>
              <a:t>Article 7(2):</a:t>
            </a:r>
          </a:p>
          <a:p>
            <a:pPr marL="0" indent="0" algn="just">
              <a:buNone/>
            </a:pPr>
            <a:endParaRPr lang="en-GB" sz="1200" i="1" u="sng" dirty="0">
              <a:solidFill>
                <a:srgbClr val="000000"/>
              </a:solidFill>
            </a:endParaRPr>
          </a:p>
          <a:p>
            <a:pPr marL="0" indent="0" algn="just">
              <a:buNone/>
            </a:pPr>
            <a:r>
              <a:rPr lang="en-GB" sz="1200" i="1" dirty="0">
                <a:solidFill>
                  <a:srgbClr val="000000"/>
                </a:solidFill>
              </a:rPr>
              <a:t>“</a:t>
            </a:r>
            <a:r>
              <a:rPr lang="en-US" sz="1200" i="1" dirty="0">
                <a:solidFill>
                  <a:srgbClr val="000000"/>
                </a:solidFill>
              </a:rPr>
              <a:t>Member States shall prepare and report to the Commission no later than [nine months after entry into force of this Regulation] a roadmap for upgrading the national PSAP system in order to be able to receive, answer and process emergency communications through packet-switched technology. The roadmap shall indicate the date of the expected deployment of voice, text or video based emergency communications through packet-switched technologies. The roadmap shall also include the indicative date by when PSAPs will be ready to receive such emergency communications.”</a:t>
            </a:r>
          </a:p>
          <a:p>
            <a:pPr marL="0" indent="0" algn="just">
              <a:buNone/>
            </a:pPr>
            <a:endParaRPr lang="en-GB" sz="1200" i="1" dirty="0">
              <a:solidFill>
                <a:srgbClr val="000000"/>
              </a:solidFill>
            </a:endParaRP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2078833"/>
            <a:ext cx="4206239" cy="20432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600" dirty="0">
                <a:solidFill>
                  <a:srgbClr val="000000"/>
                </a:solidFill>
              </a:rPr>
              <a:t>Member States to adopt a roadmap on the migration to NG112 (emergency comms through packet-switched technologies).</a:t>
            </a: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2065974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err="1">
                <a:latin typeface="Verdana" panose="020B0604030504040204" pitchFamily="34" charset="0"/>
                <a:ea typeface="Verdana" panose="020B0604030504040204" pitchFamily="34" charset="0"/>
              </a:rPr>
              <a:t>Towards</a:t>
            </a:r>
            <a:r>
              <a:rPr lang="fr-FR" sz="4000" dirty="0">
                <a:latin typeface="Verdana" panose="020B0604030504040204" pitchFamily="34" charset="0"/>
                <a:ea typeface="Verdana" panose="020B0604030504040204" pitchFamily="34" charset="0"/>
              </a:rPr>
              <a:t> NG112</a:t>
            </a: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1290181"/>
            <a:ext cx="8252146" cy="28318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600" dirty="0">
                <a:solidFill>
                  <a:srgbClr val="000000"/>
                </a:solidFill>
              </a:rPr>
              <a:t>The roadmap should contain (recital 17):</a:t>
            </a:r>
          </a:p>
          <a:p>
            <a:pPr lvl="1" algn="just"/>
            <a:r>
              <a:rPr lang="en-GB" sz="1200" dirty="0">
                <a:solidFill>
                  <a:srgbClr val="000000"/>
                </a:solidFill>
              </a:rPr>
              <a:t>Expected timeline and date of deployment of emergency communications through packet-switched technologies; </a:t>
            </a:r>
          </a:p>
          <a:p>
            <a:pPr lvl="1" algn="just"/>
            <a:r>
              <a:rPr lang="en-GB" sz="1200" dirty="0">
                <a:solidFill>
                  <a:srgbClr val="000000"/>
                </a:solidFill>
              </a:rPr>
              <a:t>Whether these are enabled in the core network or via a mobile application;</a:t>
            </a:r>
          </a:p>
          <a:p>
            <a:pPr lvl="1" algn="just"/>
            <a:r>
              <a:rPr lang="en-GB" sz="1200" dirty="0">
                <a:solidFill>
                  <a:srgbClr val="000000"/>
                </a:solidFill>
              </a:rPr>
              <a:t>Timeline of the upgrade of the capabilities of the PSAP systems;</a:t>
            </a:r>
          </a:p>
          <a:p>
            <a:pPr lvl="1" algn="just"/>
            <a:r>
              <a:rPr lang="en-GB" sz="1200" dirty="0">
                <a:solidFill>
                  <a:srgbClr val="000000"/>
                </a:solidFill>
              </a:rPr>
              <a:t>Expected legal mandate;</a:t>
            </a:r>
          </a:p>
          <a:p>
            <a:pPr lvl="1" algn="just"/>
            <a:r>
              <a:rPr lang="en-GB" sz="1200" dirty="0">
                <a:solidFill>
                  <a:srgbClr val="000000"/>
                </a:solidFill>
              </a:rPr>
              <a:t>Intermediary milestones (public and stakeholder consultations, legislative measures, interoperability, public procurement…)</a:t>
            </a:r>
          </a:p>
          <a:p>
            <a:pPr lvl="1" algn="just"/>
            <a:r>
              <a:rPr lang="en-GB" sz="1200" dirty="0">
                <a:solidFill>
                  <a:srgbClr val="000000"/>
                </a:solidFill>
              </a:rPr>
              <a:t>Any interoperability or continuity issue</a:t>
            </a:r>
          </a:p>
          <a:p>
            <a:pPr lvl="1" algn="just"/>
            <a:endParaRPr lang="en-GB" sz="1200" dirty="0">
              <a:solidFill>
                <a:srgbClr val="000000"/>
              </a:solidFill>
            </a:endParaRPr>
          </a:p>
          <a:p>
            <a:pPr algn="just"/>
            <a:r>
              <a:rPr lang="en-GB" sz="1600" dirty="0">
                <a:solidFill>
                  <a:srgbClr val="000000"/>
                </a:solidFill>
              </a:rPr>
              <a:t>Deadline: 9 months after the entry into force of the legislation.</a:t>
            </a:r>
          </a:p>
          <a:p>
            <a:pPr lvl="1" algn="just"/>
            <a:endParaRPr lang="en-GB" sz="12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3977388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To </a:t>
            </a:r>
            <a:r>
              <a:rPr lang="fr-FR" sz="4000" dirty="0" err="1">
                <a:latin typeface="Verdana" panose="020B0604030504040204" pitchFamily="34" charset="0"/>
                <a:ea typeface="Verdana" panose="020B0604030504040204" pitchFamily="34" charset="0"/>
              </a:rPr>
              <a:t>sum</a:t>
            </a:r>
            <a:r>
              <a:rPr lang="fr-FR" sz="4000" dirty="0">
                <a:latin typeface="Verdana" panose="020B0604030504040204" pitchFamily="34" charset="0"/>
                <a:ea typeface="Verdana" panose="020B0604030504040204" pitchFamily="34" charset="0"/>
              </a:rPr>
              <a:t> up</a:t>
            </a:r>
          </a:p>
        </p:txBody>
      </p:sp>
      <p:pic>
        <p:nvPicPr>
          <p:cNvPr id="4098" name="Picture 2">
            <a:extLst>
              <a:ext uri="{FF2B5EF4-FFF2-40B4-BE49-F238E27FC236}">
                <a16:creationId xmlns:a16="http://schemas.microsoft.com/office/drawing/2014/main" id="{A52D81EF-DD50-12C8-C365-A4EFC01ED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638" y="1198463"/>
            <a:ext cx="3666278" cy="340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1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To </a:t>
            </a:r>
            <a:r>
              <a:rPr lang="fr-FR" sz="4000" dirty="0" err="1">
                <a:latin typeface="Verdana" panose="020B0604030504040204" pitchFamily="34" charset="0"/>
                <a:ea typeface="Verdana" panose="020B0604030504040204" pitchFamily="34" charset="0"/>
              </a:rPr>
              <a:t>sum</a:t>
            </a:r>
            <a:r>
              <a:rPr lang="fr-FR" sz="4000" dirty="0">
                <a:latin typeface="Verdana" panose="020B0604030504040204" pitchFamily="34" charset="0"/>
                <a:ea typeface="Verdana" panose="020B0604030504040204" pitchFamily="34" charset="0"/>
              </a:rPr>
              <a:t> up</a:t>
            </a: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2242159"/>
            <a:ext cx="8252146" cy="187988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600" dirty="0">
                <a:solidFill>
                  <a:srgbClr val="000000"/>
                </a:solidFill>
              </a:rPr>
              <a:t>Improvements on caller location</a:t>
            </a:r>
          </a:p>
          <a:p>
            <a:pPr algn="just"/>
            <a:r>
              <a:rPr lang="en-GB" sz="1600" dirty="0">
                <a:solidFill>
                  <a:srgbClr val="000000"/>
                </a:solidFill>
              </a:rPr>
              <a:t>Precisions on what equivalent access means</a:t>
            </a:r>
          </a:p>
          <a:p>
            <a:pPr algn="just"/>
            <a:r>
              <a:rPr lang="en-GB" sz="1600" dirty="0">
                <a:solidFill>
                  <a:srgbClr val="000000"/>
                </a:solidFill>
              </a:rPr>
              <a:t>Conveyance of contextual information from PSAP to appropriate emergency service</a:t>
            </a:r>
          </a:p>
          <a:p>
            <a:pPr lvl="1" algn="just"/>
            <a:endParaRPr lang="en-GB" sz="12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pPr algn="just"/>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1493581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To </a:t>
            </a:r>
            <a:r>
              <a:rPr lang="fr-FR" sz="4000" dirty="0" err="1">
                <a:latin typeface="Verdana" panose="020B0604030504040204" pitchFamily="34" charset="0"/>
                <a:ea typeface="Verdana" panose="020B0604030504040204" pitchFamily="34" charset="0"/>
              </a:rPr>
              <a:t>sum</a:t>
            </a:r>
            <a:r>
              <a:rPr lang="fr-FR" sz="4000" dirty="0">
                <a:latin typeface="Verdana" panose="020B0604030504040204" pitchFamily="34" charset="0"/>
                <a:ea typeface="Verdana" panose="020B0604030504040204" pitchFamily="34" charset="0"/>
              </a:rPr>
              <a:t> up</a:t>
            </a:r>
          </a:p>
        </p:txBody>
      </p:sp>
      <p:sp>
        <p:nvSpPr>
          <p:cNvPr id="4" name="Text Placeholder 3">
            <a:extLst>
              <a:ext uri="{FF2B5EF4-FFF2-40B4-BE49-F238E27FC236}">
                <a16:creationId xmlns:a16="http://schemas.microsoft.com/office/drawing/2014/main" id="{55538CBF-84CD-0EC1-636F-6575C3B8E361}"/>
              </a:ext>
            </a:extLst>
          </p:cNvPr>
          <p:cNvSpPr txBox="1">
            <a:spLocks/>
          </p:cNvSpPr>
          <p:nvPr/>
        </p:nvSpPr>
        <p:spPr>
          <a:xfrm>
            <a:off x="365761" y="1198464"/>
            <a:ext cx="8252146" cy="292358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just">
              <a:buNone/>
            </a:pPr>
            <a:r>
              <a:rPr lang="en-GB" sz="1600" dirty="0">
                <a:solidFill>
                  <a:srgbClr val="000000"/>
                </a:solidFill>
              </a:rPr>
              <a:t>Member States to adopt: </a:t>
            </a:r>
          </a:p>
          <a:p>
            <a:pPr lvl="1" algn="just"/>
            <a:r>
              <a:rPr lang="en-GB" sz="1200" dirty="0">
                <a:solidFill>
                  <a:srgbClr val="000000"/>
                </a:solidFill>
              </a:rPr>
              <a:t>Accuracy and reliability caller location criteria for communications provided by fixed networks and mobile networks.</a:t>
            </a:r>
          </a:p>
          <a:p>
            <a:pPr lvl="1" algn="just"/>
            <a:endParaRPr lang="en-GB" sz="1200" dirty="0">
              <a:solidFill>
                <a:srgbClr val="000000"/>
              </a:solidFill>
            </a:endParaRPr>
          </a:p>
          <a:p>
            <a:pPr marL="457200" lvl="1" indent="0" algn="just">
              <a:buNone/>
            </a:pPr>
            <a:r>
              <a:rPr lang="en-GB" sz="1600" dirty="0">
                <a:solidFill>
                  <a:srgbClr val="000000"/>
                </a:solidFill>
              </a:rPr>
              <a:t>Member States to report to the European Commission on:</a:t>
            </a:r>
          </a:p>
          <a:p>
            <a:pPr lvl="1" algn="just">
              <a:buFontTx/>
              <a:buChar char="-"/>
            </a:pPr>
            <a:r>
              <a:rPr lang="en-GB" sz="1200" dirty="0">
                <a:solidFill>
                  <a:srgbClr val="000000"/>
                </a:solidFill>
              </a:rPr>
              <a:t>Roadmap on the transition to emergency comms through packet-switched technologies</a:t>
            </a:r>
          </a:p>
          <a:p>
            <a:pPr lvl="1" algn="just">
              <a:buFontTx/>
              <a:buChar char="-"/>
            </a:pPr>
            <a:r>
              <a:rPr lang="en-GB" sz="1200" dirty="0">
                <a:solidFill>
                  <a:srgbClr val="000000"/>
                </a:solidFill>
              </a:rPr>
              <a:t>Caller location requirements adopted</a:t>
            </a:r>
          </a:p>
          <a:p>
            <a:pPr lvl="1" algn="just">
              <a:buFontTx/>
              <a:buChar char="-"/>
            </a:pPr>
            <a:r>
              <a:rPr lang="en-GB" sz="1200" dirty="0">
                <a:solidFill>
                  <a:srgbClr val="000000"/>
                </a:solidFill>
              </a:rPr>
              <a:t>Assessment of how the means of access to emergency services for people with disabilities meet the functional equivalence criteria detailed in the legislation.</a:t>
            </a:r>
          </a:p>
          <a:p>
            <a:pPr lvl="1" algn="just">
              <a:buFontTx/>
              <a:buChar char="-"/>
            </a:pPr>
            <a:r>
              <a:rPr lang="en-GB" sz="1200" dirty="0">
                <a:solidFill>
                  <a:srgbClr val="000000"/>
                </a:solidFill>
              </a:rPr>
              <a:t>Performance of the routing of emergency communications and caller location information to the most appropriate PSAP</a:t>
            </a:r>
          </a:p>
          <a:p>
            <a:pPr lvl="1" algn="just">
              <a:buFontTx/>
              <a:buChar char="-"/>
            </a:pPr>
            <a:endParaRPr lang="en-GB" sz="1200" dirty="0">
              <a:solidFill>
                <a:srgbClr val="000000"/>
              </a:solidFill>
            </a:endParaRPr>
          </a:p>
          <a:p>
            <a:pPr marL="457200" lvl="1" indent="0" algn="just">
              <a:buNone/>
            </a:pPr>
            <a:r>
              <a:rPr lang="en-GB" sz="1600" dirty="0">
                <a:solidFill>
                  <a:srgbClr val="000000"/>
                </a:solidFill>
              </a:rPr>
              <a:t>Member States to cooperate with the European Commission to:</a:t>
            </a:r>
          </a:p>
          <a:p>
            <a:pPr lvl="1" algn="just">
              <a:buFontTx/>
              <a:buChar char="-"/>
            </a:pPr>
            <a:r>
              <a:rPr lang="en-GB" sz="1200" dirty="0">
                <a:solidFill>
                  <a:srgbClr val="000000"/>
                </a:solidFill>
              </a:rPr>
              <a:t>identify common interoperability requirements for mobile apps</a:t>
            </a:r>
          </a:p>
          <a:p>
            <a:pPr marL="457200" lvl="1" indent="0" algn="just">
              <a:buNone/>
            </a:pPr>
            <a:endParaRPr lang="en-GB" sz="1200" dirty="0">
              <a:solidFill>
                <a:srgbClr val="000000"/>
              </a:solidFill>
            </a:endParaRPr>
          </a:p>
          <a:p>
            <a:pPr lvl="1" algn="just">
              <a:buFontTx/>
              <a:buChar char="-"/>
            </a:pPr>
            <a:endParaRPr lang="en-GB" sz="1800" dirty="0">
              <a:solidFill>
                <a:srgbClr val="000000"/>
              </a:solidFill>
            </a:endParaRPr>
          </a:p>
        </p:txBody>
      </p:sp>
    </p:spTree>
    <p:extLst>
      <p:ext uri="{BB962C8B-B14F-4D97-AF65-F5344CB8AC3E}">
        <p14:creationId xmlns:p14="http://schemas.microsoft.com/office/powerpoint/2010/main" val="34114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Introduction: </a:t>
            </a:r>
            <a:r>
              <a:rPr lang="fr-FR" sz="4000" dirty="0" err="1">
                <a:latin typeface="Verdana" panose="020B0604030504040204" pitchFamily="34" charset="0"/>
                <a:ea typeface="Verdana" panose="020B0604030504040204" pitchFamily="34" charset="0"/>
              </a:rPr>
              <a:t>different</a:t>
            </a:r>
            <a:r>
              <a:rPr lang="fr-FR" sz="4000" dirty="0">
                <a:latin typeface="Verdana" panose="020B0604030504040204" pitchFamily="34" charset="0"/>
                <a:ea typeface="Verdana" panose="020B0604030504040204" pitchFamily="34" charset="0"/>
              </a:rPr>
              <a:t> </a:t>
            </a:r>
            <a:r>
              <a:rPr lang="fr-FR" sz="4000" dirty="0" err="1">
                <a:latin typeface="Verdana" panose="020B0604030504040204" pitchFamily="34" charset="0"/>
                <a:ea typeface="Verdana" panose="020B0604030504040204" pitchFamily="34" charset="0"/>
              </a:rPr>
              <a:t>norms</a:t>
            </a:r>
            <a:r>
              <a:rPr lang="fr-FR" sz="4000" dirty="0">
                <a:latin typeface="Verdana" panose="020B0604030504040204" pitchFamily="34" charset="0"/>
                <a:ea typeface="Verdana" panose="020B0604030504040204" pitchFamily="34" charset="0"/>
              </a:rPr>
              <a:t> in EU </a:t>
            </a:r>
            <a:r>
              <a:rPr lang="fr-FR" sz="4000" dirty="0" err="1">
                <a:latin typeface="Verdana" panose="020B0604030504040204" pitchFamily="34" charset="0"/>
                <a:ea typeface="Verdana" panose="020B0604030504040204" pitchFamily="34" charset="0"/>
              </a:rPr>
              <a:t>law</a:t>
            </a:r>
            <a:endParaRPr lang="fr-FR" sz="4000" dirty="0">
              <a:latin typeface="Verdana" panose="020B0604030504040204" pitchFamily="34" charset="0"/>
              <a:ea typeface="Verdana" panose="020B0604030504040204" pitchFamily="34" charset="0"/>
            </a:endParaRPr>
          </a:p>
        </p:txBody>
      </p:sp>
      <p:sp>
        <p:nvSpPr>
          <p:cNvPr id="5" name="Text Placeholder 3">
            <a:extLst>
              <a:ext uri="{FF2B5EF4-FFF2-40B4-BE49-F238E27FC236}">
                <a16:creationId xmlns:a16="http://schemas.microsoft.com/office/drawing/2014/main" id="{9D81AB0B-31BF-AFCE-9CFC-687185E680DE}"/>
              </a:ext>
            </a:extLst>
          </p:cNvPr>
          <p:cNvSpPr txBox="1">
            <a:spLocks/>
          </p:cNvSpPr>
          <p:nvPr/>
        </p:nvSpPr>
        <p:spPr>
          <a:xfrm>
            <a:off x="685800" y="1462089"/>
            <a:ext cx="7772400"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sz="1800" dirty="0">
                <a:solidFill>
                  <a:schemeClr val="accent3"/>
                </a:solidFill>
              </a:rPr>
              <a:t>Directives</a:t>
            </a:r>
          </a:p>
          <a:p>
            <a:pPr lvl="1">
              <a:buFont typeface="Wingdings" panose="05000000000000000000" pitchFamily="2" charset="2"/>
              <a:buChar char="§"/>
            </a:pPr>
            <a:r>
              <a:rPr lang="fr-BE" sz="1400" dirty="0" err="1">
                <a:solidFill>
                  <a:srgbClr val="000000"/>
                </a:solidFill>
              </a:rPr>
              <a:t>Mandatory</a:t>
            </a:r>
            <a:endParaRPr lang="fr-BE" sz="1400" dirty="0">
              <a:solidFill>
                <a:srgbClr val="000000"/>
              </a:solidFill>
            </a:endParaRPr>
          </a:p>
          <a:p>
            <a:pPr lvl="1">
              <a:buFont typeface="Wingdings" panose="05000000000000000000" pitchFamily="2" charset="2"/>
              <a:buChar char="§"/>
            </a:pPr>
            <a:r>
              <a:rPr lang="fr-BE" sz="1400" dirty="0" err="1">
                <a:solidFill>
                  <a:srgbClr val="000000"/>
                </a:solidFill>
              </a:rPr>
              <a:t>Require</a:t>
            </a:r>
            <a:r>
              <a:rPr lang="fr-BE" sz="1400" dirty="0">
                <a:solidFill>
                  <a:srgbClr val="000000"/>
                </a:solidFill>
              </a:rPr>
              <a:t> transposition </a:t>
            </a:r>
            <a:r>
              <a:rPr lang="fr-BE" sz="1400" dirty="0" err="1">
                <a:solidFill>
                  <a:srgbClr val="000000"/>
                </a:solidFill>
              </a:rPr>
              <a:t>into</a:t>
            </a:r>
            <a:r>
              <a:rPr lang="fr-BE" sz="1400" dirty="0">
                <a:solidFill>
                  <a:srgbClr val="000000"/>
                </a:solidFill>
              </a:rPr>
              <a:t> the </a:t>
            </a:r>
            <a:r>
              <a:rPr lang="fr-BE" sz="1400" dirty="0" err="1">
                <a:solidFill>
                  <a:srgbClr val="000000"/>
                </a:solidFill>
              </a:rPr>
              <a:t>Member</a:t>
            </a:r>
            <a:r>
              <a:rPr lang="fr-BE" sz="1400" dirty="0">
                <a:solidFill>
                  <a:srgbClr val="000000"/>
                </a:solidFill>
              </a:rPr>
              <a:t> States’ national </a:t>
            </a:r>
            <a:r>
              <a:rPr lang="fr-BE" sz="1400" dirty="0" err="1">
                <a:solidFill>
                  <a:srgbClr val="000000"/>
                </a:solidFill>
              </a:rPr>
              <a:t>law</a:t>
            </a:r>
            <a:endParaRPr lang="fr-BE" sz="1400" dirty="0">
              <a:solidFill>
                <a:srgbClr val="000000"/>
              </a:solidFill>
            </a:endParaRPr>
          </a:p>
          <a:p>
            <a:pPr marL="457200" lvl="1" indent="0">
              <a:buNone/>
            </a:pPr>
            <a:endParaRPr lang="fr-BE" sz="1800" dirty="0">
              <a:solidFill>
                <a:schemeClr val="accent3"/>
              </a:solidFill>
            </a:endParaRPr>
          </a:p>
          <a:p>
            <a:r>
              <a:rPr lang="fr-BE" sz="1800" dirty="0" err="1">
                <a:solidFill>
                  <a:schemeClr val="accent3"/>
                </a:solidFill>
              </a:rPr>
              <a:t>Regulations</a:t>
            </a:r>
            <a:endParaRPr lang="fr-BE" sz="1800" dirty="0">
              <a:solidFill>
                <a:schemeClr val="accent3"/>
              </a:solidFill>
            </a:endParaRPr>
          </a:p>
          <a:p>
            <a:r>
              <a:rPr lang="fr-BE" sz="1800" dirty="0" err="1">
                <a:solidFill>
                  <a:schemeClr val="accent3"/>
                </a:solidFill>
              </a:rPr>
              <a:t>Delegated</a:t>
            </a:r>
            <a:r>
              <a:rPr lang="fr-BE" sz="1800" dirty="0">
                <a:solidFill>
                  <a:schemeClr val="accent3"/>
                </a:solidFill>
              </a:rPr>
              <a:t> </a:t>
            </a:r>
            <a:r>
              <a:rPr lang="fr-BE" sz="1800" dirty="0" err="1">
                <a:solidFill>
                  <a:schemeClr val="accent3"/>
                </a:solidFill>
              </a:rPr>
              <a:t>acts</a:t>
            </a:r>
            <a:endParaRPr lang="fr-BE" sz="1800" dirty="0">
              <a:solidFill>
                <a:schemeClr val="accent3"/>
              </a:solidFill>
            </a:endParaRPr>
          </a:p>
          <a:p>
            <a:r>
              <a:rPr lang="fr-BE" sz="1800" dirty="0" err="1">
                <a:solidFill>
                  <a:schemeClr val="accent3"/>
                </a:solidFill>
              </a:rPr>
              <a:t>Other</a:t>
            </a:r>
            <a:r>
              <a:rPr lang="fr-BE" sz="1800" dirty="0">
                <a:solidFill>
                  <a:schemeClr val="accent3"/>
                </a:solidFill>
              </a:rPr>
              <a:t> </a:t>
            </a:r>
            <a:r>
              <a:rPr lang="fr-BE" sz="1800" dirty="0" err="1">
                <a:solidFill>
                  <a:schemeClr val="accent3"/>
                </a:solidFill>
              </a:rPr>
              <a:t>norms</a:t>
            </a:r>
            <a:endParaRPr lang="fr-BE" sz="1400" dirty="0">
              <a:solidFill>
                <a:schemeClr val="accent3"/>
              </a:solidFill>
            </a:endParaRPr>
          </a:p>
          <a:p>
            <a:endParaRPr lang="en-GB" sz="1800" dirty="0"/>
          </a:p>
        </p:txBody>
      </p:sp>
    </p:spTree>
    <p:extLst>
      <p:ext uri="{BB962C8B-B14F-4D97-AF65-F5344CB8AC3E}">
        <p14:creationId xmlns:p14="http://schemas.microsoft.com/office/powerpoint/2010/main" val="3892824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98941" y="0"/>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Next </a:t>
            </a:r>
            <a:r>
              <a:rPr lang="fr-FR" sz="4000" dirty="0" err="1">
                <a:latin typeface="Verdana" panose="020B0604030504040204" pitchFamily="34" charset="0"/>
                <a:ea typeface="Verdana" panose="020B0604030504040204" pitchFamily="34" charset="0"/>
              </a:rPr>
              <a:t>steps</a:t>
            </a:r>
            <a:endParaRPr lang="fr-FR" sz="4000" dirty="0">
              <a:latin typeface="Verdana" panose="020B0604030504040204" pitchFamily="34" charset="0"/>
              <a:ea typeface="Verdana" panose="020B0604030504040204" pitchFamily="34" charset="0"/>
            </a:endParaRPr>
          </a:p>
        </p:txBody>
      </p:sp>
      <p:graphicFrame>
        <p:nvGraphicFramePr>
          <p:cNvPr id="5" name="Diagramme 4">
            <a:extLst>
              <a:ext uri="{FF2B5EF4-FFF2-40B4-BE49-F238E27FC236}">
                <a16:creationId xmlns:a16="http://schemas.microsoft.com/office/drawing/2014/main" id="{13448DD4-97C5-7E34-6FA7-F00054E57EB4}"/>
              </a:ext>
            </a:extLst>
          </p:cNvPr>
          <p:cNvGraphicFramePr/>
          <p:nvPr>
            <p:extLst>
              <p:ext uri="{D42A27DB-BD31-4B8C-83A1-F6EECF244321}">
                <p14:modId xmlns:p14="http://schemas.microsoft.com/office/powerpoint/2010/main" val="3518661425"/>
              </p:ext>
            </p:extLst>
          </p:nvPr>
        </p:nvGraphicFramePr>
        <p:xfrm>
          <a:off x="580572" y="1030514"/>
          <a:ext cx="769077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4275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98941" y="0"/>
            <a:ext cx="7772400" cy="7937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Next </a:t>
            </a:r>
            <a:r>
              <a:rPr lang="fr-FR" sz="4000" dirty="0" err="1">
                <a:latin typeface="Verdana" panose="020B0604030504040204" pitchFamily="34" charset="0"/>
                <a:ea typeface="Verdana" panose="020B0604030504040204" pitchFamily="34" charset="0"/>
              </a:rPr>
              <a:t>steps</a:t>
            </a:r>
            <a:endParaRPr lang="fr-FR" sz="4000" dirty="0">
              <a:latin typeface="Verdana" panose="020B0604030504040204" pitchFamily="34" charset="0"/>
              <a:ea typeface="Verdana" panose="020B0604030504040204" pitchFamily="34" charset="0"/>
            </a:endParaRPr>
          </a:p>
        </p:txBody>
      </p:sp>
      <p:graphicFrame>
        <p:nvGraphicFramePr>
          <p:cNvPr id="5" name="Diagramme 4">
            <a:extLst>
              <a:ext uri="{FF2B5EF4-FFF2-40B4-BE49-F238E27FC236}">
                <a16:creationId xmlns:a16="http://schemas.microsoft.com/office/drawing/2014/main" id="{13448DD4-97C5-7E34-6FA7-F00054E57EB4}"/>
              </a:ext>
            </a:extLst>
          </p:cNvPr>
          <p:cNvGraphicFramePr/>
          <p:nvPr>
            <p:extLst>
              <p:ext uri="{D42A27DB-BD31-4B8C-83A1-F6EECF244321}">
                <p14:modId xmlns:p14="http://schemas.microsoft.com/office/powerpoint/2010/main" val="4164622847"/>
              </p:ext>
            </p:extLst>
          </p:nvPr>
        </p:nvGraphicFramePr>
        <p:xfrm>
          <a:off x="580572" y="1030514"/>
          <a:ext cx="769077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896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BBF0B95-A281-F766-3F2E-0D6C3E4EE8FD}"/>
              </a:ext>
            </a:extLst>
          </p:cNvPr>
          <p:cNvPicPr>
            <a:picLocks noChangeAspect="1"/>
          </p:cNvPicPr>
          <p:nvPr/>
        </p:nvPicPr>
        <p:blipFill>
          <a:blip r:embed="rId2"/>
          <a:stretch>
            <a:fillRect/>
          </a:stretch>
        </p:blipFill>
        <p:spPr>
          <a:xfrm>
            <a:off x="2014882" y="901209"/>
            <a:ext cx="5114235" cy="3341082"/>
          </a:xfrm>
          <a:prstGeom prst="rect">
            <a:avLst/>
          </a:prstGeom>
        </p:spPr>
      </p:pic>
    </p:spTree>
    <p:extLst>
      <p:ext uri="{BB962C8B-B14F-4D97-AF65-F5344CB8AC3E}">
        <p14:creationId xmlns:p14="http://schemas.microsoft.com/office/powerpoint/2010/main" val="1007655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09EA8E-924C-426B-9E4F-F2FFDA66916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5328" t="17747"/>
          <a:stretch/>
        </p:blipFill>
        <p:spPr>
          <a:xfrm>
            <a:off x="-172720" y="-685801"/>
            <a:ext cx="9307225" cy="5390877"/>
          </a:xfrm>
          <a:prstGeom prst="rect">
            <a:avLst/>
          </a:prstGeom>
        </p:spPr>
      </p:pic>
      <p:sp>
        <p:nvSpPr>
          <p:cNvPr id="18" name="Rectangle 17">
            <a:extLst>
              <a:ext uri="{FF2B5EF4-FFF2-40B4-BE49-F238E27FC236}">
                <a16:creationId xmlns:a16="http://schemas.microsoft.com/office/drawing/2014/main" id="{DC5C7393-E477-40D5-BCA3-E82B451D80DA}"/>
              </a:ext>
            </a:extLst>
          </p:cNvPr>
          <p:cNvSpPr/>
          <p:nvPr/>
        </p:nvSpPr>
        <p:spPr>
          <a:xfrm>
            <a:off x="-59114" y="-610365"/>
            <a:ext cx="9193619" cy="5146959"/>
          </a:xfrm>
          <a:prstGeom prst="rect">
            <a:avLst/>
          </a:prstGeom>
          <a:solidFill>
            <a:srgbClr val="FC5507">
              <a:alpha val="40000"/>
            </a:srgb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2" name="Rectangle 1"/>
          <p:cNvSpPr/>
          <p:nvPr/>
        </p:nvSpPr>
        <p:spPr>
          <a:xfrm>
            <a:off x="0" y="4536591"/>
            <a:ext cx="9144000" cy="60691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35047" y="4671622"/>
            <a:ext cx="726380" cy="265087"/>
          </a:xfrm>
          <a:prstGeom prst="rect">
            <a:avLst/>
          </a:prstGeom>
        </p:spPr>
      </p:pic>
      <p:sp>
        <p:nvSpPr>
          <p:cNvPr id="4" name="Rectangle 3"/>
          <p:cNvSpPr/>
          <p:nvPr/>
        </p:nvSpPr>
        <p:spPr>
          <a:xfrm>
            <a:off x="6858000" y="4490875"/>
            <a:ext cx="2286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5" name="Rectangle 4"/>
          <p:cNvSpPr/>
          <p:nvPr/>
        </p:nvSpPr>
        <p:spPr>
          <a:xfrm>
            <a:off x="4572000" y="4490875"/>
            <a:ext cx="2286000"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 name="Rectangle 5"/>
          <p:cNvSpPr/>
          <p:nvPr/>
        </p:nvSpPr>
        <p:spPr>
          <a:xfrm>
            <a:off x="2286000" y="4490875"/>
            <a:ext cx="2286000"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7" name="Rectangle 6"/>
          <p:cNvSpPr/>
          <p:nvPr/>
        </p:nvSpPr>
        <p:spPr>
          <a:xfrm>
            <a:off x="0" y="4490875"/>
            <a:ext cx="228600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283281" y="3716021"/>
            <a:ext cx="312115" cy="312115"/>
          </a:xfrm>
          <a:prstGeom prst="rect">
            <a:avLst/>
          </a:prstGeom>
        </p:spPr>
      </p:pic>
      <p:pic>
        <p:nvPicPr>
          <p:cNvPr id="9" name="Image 8"/>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545885" y="3716021"/>
            <a:ext cx="283459" cy="312115"/>
          </a:xfrm>
          <a:prstGeom prst="rect">
            <a:avLst/>
          </a:prstGeom>
        </p:spPr>
      </p:pic>
      <p:pic>
        <p:nvPicPr>
          <p:cNvPr id="10" name="Image 9"/>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85419" y="3716021"/>
            <a:ext cx="312115" cy="312115"/>
          </a:xfrm>
          <a:prstGeom prst="rect">
            <a:avLst/>
          </a:prstGeom>
        </p:spPr>
      </p:pic>
      <p:sp>
        <p:nvSpPr>
          <p:cNvPr id="11" name="ZoneTexte 10"/>
          <p:cNvSpPr txBox="1"/>
          <p:nvPr/>
        </p:nvSpPr>
        <p:spPr>
          <a:xfrm>
            <a:off x="2627830" y="224739"/>
            <a:ext cx="3888340" cy="523220"/>
          </a:xfrm>
          <a:prstGeom prst="rect">
            <a:avLst/>
          </a:prstGeom>
          <a:noFill/>
        </p:spPr>
        <p:txBody>
          <a:bodyPr wrap="square" rtlCol="0">
            <a:spAutoFit/>
          </a:bodyPr>
          <a:lstStyle/>
          <a:p>
            <a:pPr algn="ctr"/>
            <a:r>
              <a:rPr lang="fr-FR" sz="2800" b="1" dirty="0">
                <a:solidFill>
                  <a:srgbClr val="FDC00D"/>
                </a:solidFill>
                <a:latin typeface="+mj-lt"/>
              </a:rPr>
              <a:t>CONTACT</a:t>
            </a:r>
          </a:p>
        </p:txBody>
      </p:sp>
      <p:sp>
        <p:nvSpPr>
          <p:cNvPr id="12" name="ZoneTexte 11"/>
          <p:cNvSpPr txBox="1"/>
          <p:nvPr/>
        </p:nvSpPr>
        <p:spPr>
          <a:xfrm>
            <a:off x="2627830" y="2101033"/>
            <a:ext cx="3888340" cy="523220"/>
          </a:xfrm>
          <a:prstGeom prst="rect">
            <a:avLst/>
          </a:prstGeom>
          <a:noFill/>
        </p:spPr>
        <p:txBody>
          <a:bodyPr wrap="square" rtlCol="0">
            <a:spAutoFit/>
          </a:bodyPr>
          <a:lstStyle/>
          <a:p>
            <a:pPr algn="ctr"/>
            <a:r>
              <a:rPr lang="fr-FR" sz="2800" dirty="0">
                <a:solidFill>
                  <a:prstClr val="white"/>
                </a:solidFill>
                <a:latin typeface="+mj-lt"/>
              </a:rPr>
              <a:t>Benoit VIVIER</a:t>
            </a:r>
          </a:p>
        </p:txBody>
      </p:sp>
      <p:sp>
        <p:nvSpPr>
          <p:cNvPr id="13" name="ZoneTexte 12"/>
          <p:cNvSpPr txBox="1"/>
          <p:nvPr/>
        </p:nvSpPr>
        <p:spPr>
          <a:xfrm>
            <a:off x="2627830" y="2649227"/>
            <a:ext cx="3888340" cy="338554"/>
          </a:xfrm>
          <a:prstGeom prst="rect">
            <a:avLst/>
          </a:prstGeom>
          <a:noFill/>
        </p:spPr>
        <p:txBody>
          <a:bodyPr wrap="square" rtlCol="0">
            <a:spAutoFit/>
          </a:bodyPr>
          <a:lstStyle/>
          <a:p>
            <a:pPr algn="ctr"/>
            <a:r>
              <a:rPr lang="fr-FR" sz="1600" i="1" dirty="0">
                <a:solidFill>
                  <a:srgbClr val="E8E8EA"/>
                </a:solidFill>
                <a:latin typeface="+mj-lt"/>
              </a:rPr>
              <a:t>Public </a:t>
            </a:r>
            <a:r>
              <a:rPr lang="fr-FR" sz="1600" i="1" dirty="0" err="1">
                <a:solidFill>
                  <a:srgbClr val="E8E8EA"/>
                </a:solidFill>
                <a:latin typeface="+mj-lt"/>
              </a:rPr>
              <a:t>Affairs</a:t>
            </a:r>
            <a:r>
              <a:rPr lang="fr-FR" sz="1600" i="1" dirty="0">
                <a:solidFill>
                  <a:srgbClr val="E8E8EA"/>
                </a:solidFill>
                <a:latin typeface="+mj-lt"/>
              </a:rPr>
              <a:t> Manager, EENA</a:t>
            </a:r>
          </a:p>
        </p:txBody>
      </p:sp>
      <p:sp>
        <p:nvSpPr>
          <p:cNvPr id="14" name="ZoneTexte 13"/>
          <p:cNvSpPr txBox="1"/>
          <p:nvPr/>
        </p:nvSpPr>
        <p:spPr>
          <a:xfrm>
            <a:off x="1297534" y="3715432"/>
            <a:ext cx="1985748" cy="338554"/>
          </a:xfrm>
          <a:prstGeom prst="rect">
            <a:avLst/>
          </a:prstGeom>
          <a:noFill/>
        </p:spPr>
        <p:txBody>
          <a:bodyPr wrap="square" rtlCol="0">
            <a:spAutoFit/>
          </a:bodyPr>
          <a:lstStyle/>
          <a:p>
            <a:r>
              <a:rPr lang="fr-FR" sz="1600" i="1" dirty="0">
                <a:solidFill>
                  <a:srgbClr val="000000"/>
                </a:solidFill>
                <a:latin typeface="+mj-lt"/>
              </a:rPr>
              <a:t>@</a:t>
            </a:r>
            <a:r>
              <a:rPr lang="fr-FR" sz="1600" i="1" dirty="0" err="1">
                <a:solidFill>
                  <a:srgbClr val="000000"/>
                </a:solidFill>
                <a:latin typeface="+mj-lt"/>
              </a:rPr>
              <a:t>BenoitVivier</a:t>
            </a:r>
            <a:endParaRPr lang="fr-FR" sz="1600" i="1" dirty="0">
              <a:solidFill>
                <a:srgbClr val="000000"/>
              </a:solidFill>
              <a:latin typeface="+mj-lt"/>
            </a:endParaRPr>
          </a:p>
        </p:txBody>
      </p:sp>
      <p:sp>
        <p:nvSpPr>
          <p:cNvPr id="15" name="ZoneTexte 14"/>
          <p:cNvSpPr txBox="1"/>
          <p:nvPr/>
        </p:nvSpPr>
        <p:spPr>
          <a:xfrm>
            <a:off x="3595396" y="3715432"/>
            <a:ext cx="2471787" cy="338554"/>
          </a:xfrm>
          <a:prstGeom prst="rect">
            <a:avLst/>
          </a:prstGeom>
          <a:noFill/>
        </p:spPr>
        <p:txBody>
          <a:bodyPr wrap="square" rtlCol="0">
            <a:spAutoFit/>
          </a:bodyPr>
          <a:lstStyle/>
          <a:p>
            <a:r>
              <a:rPr lang="fr-FR" sz="1600" i="1" dirty="0">
                <a:solidFill>
                  <a:srgbClr val="000000"/>
                </a:solidFill>
                <a:latin typeface="+mj-lt"/>
              </a:rPr>
              <a:t>bv@eena.org</a:t>
            </a:r>
          </a:p>
        </p:txBody>
      </p:sp>
      <p:sp>
        <p:nvSpPr>
          <p:cNvPr id="16" name="ZoneTexte 15"/>
          <p:cNvSpPr txBox="1"/>
          <p:nvPr/>
        </p:nvSpPr>
        <p:spPr>
          <a:xfrm>
            <a:off x="6899153" y="3715432"/>
            <a:ext cx="2244847" cy="338554"/>
          </a:xfrm>
          <a:prstGeom prst="rect">
            <a:avLst/>
          </a:prstGeom>
          <a:noFill/>
        </p:spPr>
        <p:txBody>
          <a:bodyPr wrap="square" rtlCol="0">
            <a:spAutoFit/>
          </a:bodyPr>
          <a:lstStyle/>
          <a:p>
            <a:r>
              <a:rPr lang="fr-FR" sz="1600" i="1" dirty="0">
                <a:solidFill>
                  <a:srgbClr val="000000"/>
                </a:solidFill>
                <a:latin typeface="+mj-lt"/>
              </a:rPr>
              <a:t>Benoit Vivier</a:t>
            </a:r>
          </a:p>
        </p:txBody>
      </p:sp>
    </p:spTree>
    <p:extLst>
      <p:ext uri="{BB962C8B-B14F-4D97-AF65-F5344CB8AC3E}">
        <p14:creationId xmlns:p14="http://schemas.microsoft.com/office/powerpoint/2010/main" val="298155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Introduction: </a:t>
            </a:r>
            <a:r>
              <a:rPr lang="fr-FR" sz="4000" dirty="0" err="1">
                <a:latin typeface="Verdana" panose="020B0604030504040204" pitchFamily="34" charset="0"/>
                <a:ea typeface="Verdana" panose="020B0604030504040204" pitchFamily="34" charset="0"/>
              </a:rPr>
              <a:t>different</a:t>
            </a:r>
            <a:r>
              <a:rPr lang="fr-FR" sz="4000" dirty="0">
                <a:latin typeface="Verdana" panose="020B0604030504040204" pitchFamily="34" charset="0"/>
                <a:ea typeface="Verdana" panose="020B0604030504040204" pitchFamily="34" charset="0"/>
              </a:rPr>
              <a:t> </a:t>
            </a:r>
            <a:r>
              <a:rPr lang="fr-FR" sz="4000" dirty="0" err="1">
                <a:latin typeface="Verdana" panose="020B0604030504040204" pitchFamily="34" charset="0"/>
                <a:ea typeface="Verdana" panose="020B0604030504040204" pitchFamily="34" charset="0"/>
              </a:rPr>
              <a:t>norms</a:t>
            </a:r>
            <a:r>
              <a:rPr lang="fr-FR" sz="4000" dirty="0">
                <a:latin typeface="Verdana" panose="020B0604030504040204" pitchFamily="34" charset="0"/>
                <a:ea typeface="Verdana" panose="020B0604030504040204" pitchFamily="34" charset="0"/>
              </a:rPr>
              <a:t> in EU </a:t>
            </a:r>
            <a:r>
              <a:rPr lang="fr-FR" sz="4000" dirty="0" err="1">
                <a:latin typeface="Verdana" panose="020B0604030504040204" pitchFamily="34" charset="0"/>
                <a:ea typeface="Verdana" panose="020B0604030504040204" pitchFamily="34" charset="0"/>
              </a:rPr>
              <a:t>law</a:t>
            </a:r>
            <a:endParaRPr lang="fr-FR" sz="4000" dirty="0">
              <a:latin typeface="Verdana" panose="020B0604030504040204" pitchFamily="34" charset="0"/>
              <a:ea typeface="Verdana" panose="020B0604030504040204" pitchFamily="34" charset="0"/>
            </a:endParaRPr>
          </a:p>
        </p:txBody>
      </p:sp>
      <p:sp>
        <p:nvSpPr>
          <p:cNvPr id="5" name="Text Placeholder 3">
            <a:extLst>
              <a:ext uri="{FF2B5EF4-FFF2-40B4-BE49-F238E27FC236}">
                <a16:creationId xmlns:a16="http://schemas.microsoft.com/office/drawing/2014/main" id="{9D81AB0B-31BF-AFCE-9CFC-687185E680DE}"/>
              </a:ext>
            </a:extLst>
          </p:cNvPr>
          <p:cNvSpPr txBox="1">
            <a:spLocks/>
          </p:cNvSpPr>
          <p:nvPr/>
        </p:nvSpPr>
        <p:spPr>
          <a:xfrm>
            <a:off x="685800" y="1462089"/>
            <a:ext cx="8337288"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sz="1800" dirty="0">
                <a:solidFill>
                  <a:schemeClr val="accent3"/>
                </a:solidFill>
              </a:rPr>
              <a:t>Directives</a:t>
            </a:r>
          </a:p>
          <a:p>
            <a:r>
              <a:rPr lang="fr-BE" sz="1800" dirty="0" err="1">
                <a:solidFill>
                  <a:schemeClr val="accent3"/>
                </a:solidFill>
              </a:rPr>
              <a:t>Regulations</a:t>
            </a:r>
            <a:endParaRPr lang="fr-BE" sz="1800" dirty="0">
              <a:solidFill>
                <a:schemeClr val="accent3"/>
              </a:solidFill>
            </a:endParaRPr>
          </a:p>
          <a:p>
            <a:pPr lvl="1">
              <a:buFont typeface="Wingdings" panose="05000000000000000000" pitchFamily="2" charset="2"/>
              <a:buChar char="§"/>
            </a:pPr>
            <a:r>
              <a:rPr lang="fr-BE" sz="1400" dirty="0" err="1">
                <a:solidFill>
                  <a:srgbClr val="000000"/>
                </a:solidFill>
              </a:rPr>
              <a:t>Mandatory</a:t>
            </a:r>
            <a:endParaRPr lang="fr-BE" sz="1400" dirty="0">
              <a:solidFill>
                <a:srgbClr val="000000"/>
              </a:solidFill>
            </a:endParaRPr>
          </a:p>
          <a:p>
            <a:pPr lvl="1">
              <a:buFont typeface="Wingdings" panose="05000000000000000000" pitchFamily="2" charset="2"/>
              <a:buChar char="§"/>
            </a:pPr>
            <a:r>
              <a:rPr lang="fr-BE" sz="1400" dirty="0">
                <a:solidFill>
                  <a:srgbClr val="000000"/>
                </a:solidFill>
              </a:rPr>
              <a:t>Self-</a:t>
            </a:r>
            <a:r>
              <a:rPr lang="fr-BE" sz="1400" dirty="0" err="1">
                <a:solidFill>
                  <a:srgbClr val="000000"/>
                </a:solidFill>
              </a:rPr>
              <a:t>executive</a:t>
            </a:r>
            <a:r>
              <a:rPr lang="fr-BE" sz="1400" dirty="0">
                <a:solidFill>
                  <a:srgbClr val="000000"/>
                </a:solidFill>
              </a:rPr>
              <a:t> (</a:t>
            </a:r>
            <a:r>
              <a:rPr lang="fr-BE" sz="1400" dirty="0" err="1">
                <a:solidFill>
                  <a:srgbClr val="000000"/>
                </a:solidFill>
              </a:rPr>
              <a:t>does</a:t>
            </a:r>
            <a:r>
              <a:rPr lang="fr-BE" sz="1400" dirty="0">
                <a:solidFill>
                  <a:srgbClr val="000000"/>
                </a:solidFill>
              </a:rPr>
              <a:t> not </a:t>
            </a:r>
            <a:r>
              <a:rPr lang="fr-BE" sz="1400" dirty="0" err="1">
                <a:solidFill>
                  <a:srgbClr val="000000"/>
                </a:solidFill>
              </a:rPr>
              <a:t>require</a:t>
            </a:r>
            <a:r>
              <a:rPr lang="fr-BE" sz="1400" dirty="0">
                <a:solidFill>
                  <a:srgbClr val="000000"/>
                </a:solidFill>
              </a:rPr>
              <a:t> transposition </a:t>
            </a:r>
            <a:r>
              <a:rPr lang="fr-BE" sz="1400" dirty="0" err="1">
                <a:solidFill>
                  <a:srgbClr val="000000"/>
                </a:solidFill>
              </a:rPr>
              <a:t>into</a:t>
            </a:r>
            <a:r>
              <a:rPr lang="fr-BE" sz="1400" dirty="0">
                <a:solidFill>
                  <a:srgbClr val="000000"/>
                </a:solidFill>
              </a:rPr>
              <a:t> </a:t>
            </a:r>
            <a:r>
              <a:rPr lang="fr-BE" sz="1400" dirty="0" err="1">
                <a:solidFill>
                  <a:srgbClr val="000000"/>
                </a:solidFill>
              </a:rPr>
              <a:t>Member</a:t>
            </a:r>
            <a:r>
              <a:rPr lang="fr-BE" sz="1400" dirty="0">
                <a:solidFill>
                  <a:srgbClr val="000000"/>
                </a:solidFill>
              </a:rPr>
              <a:t> States’ national </a:t>
            </a:r>
            <a:r>
              <a:rPr lang="fr-BE" sz="1400" dirty="0" err="1">
                <a:solidFill>
                  <a:srgbClr val="000000"/>
                </a:solidFill>
              </a:rPr>
              <a:t>law</a:t>
            </a:r>
            <a:r>
              <a:rPr lang="fr-BE" sz="1400" dirty="0">
                <a:solidFill>
                  <a:srgbClr val="000000"/>
                </a:solidFill>
              </a:rPr>
              <a:t>)</a:t>
            </a:r>
          </a:p>
          <a:p>
            <a:pPr lvl="1">
              <a:buFont typeface="Wingdings" panose="05000000000000000000" pitchFamily="2" charset="2"/>
              <a:buChar char="§"/>
            </a:pPr>
            <a:endParaRPr lang="fr-BE" sz="1400" dirty="0">
              <a:solidFill>
                <a:srgbClr val="000000"/>
              </a:solidFill>
            </a:endParaRPr>
          </a:p>
          <a:p>
            <a:r>
              <a:rPr lang="fr-BE" sz="1800" dirty="0" err="1">
                <a:solidFill>
                  <a:schemeClr val="accent3"/>
                </a:solidFill>
              </a:rPr>
              <a:t>Delegated</a:t>
            </a:r>
            <a:r>
              <a:rPr lang="fr-BE" sz="1800" dirty="0">
                <a:solidFill>
                  <a:schemeClr val="accent3"/>
                </a:solidFill>
              </a:rPr>
              <a:t> </a:t>
            </a:r>
            <a:r>
              <a:rPr lang="fr-BE" sz="1800" dirty="0" err="1">
                <a:solidFill>
                  <a:schemeClr val="accent3"/>
                </a:solidFill>
              </a:rPr>
              <a:t>acts</a:t>
            </a:r>
            <a:endParaRPr lang="fr-BE" sz="1800" dirty="0">
              <a:solidFill>
                <a:schemeClr val="accent3"/>
              </a:solidFill>
            </a:endParaRPr>
          </a:p>
          <a:p>
            <a:r>
              <a:rPr lang="fr-BE" sz="1800" dirty="0" err="1">
                <a:solidFill>
                  <a:schemeClr val="accent3"/>
                </a:solidFill>
              </a:rPr>
              <a:t>Other</a:t>
            </a:r>
            <a:r>
              <a:rPr lang="fr-BE" sz="1800" dirty="0">
                <a:solidFill>
                  <a:schemeClr val="accent3"/>
                </a:solidFill>
              </a:rPr>
              <a:t> </a:t>
            </a:r>
            <a:r>
              <a:rPr lang="fr-BE" sz="1800" dirty="0" err="1">
                <a:solidFill>
                  <a:schemeClr val="accent3"/>
                </a:solidFill>
              </a:rPr>
              <a:t>norms</a:t>
            </a:r>
            <a:endParaRPr lang="fr-BE" sz="1400" dirty="0">
              <a:solidFill>
                <a:schemeClr val="accent3"/>
              </a:solidFill>
            </a:endParaRPr>
          </a:p>
          <a:p>
            <a:endParaRPr lang="en-GB" sz="1800" dirty="0"/>
          </a:p>
        </p:txBody>
      </p:sp>
    </p:spTree>
    <p:extLst>
      <p:ext uri="{BB962C8B-B14F-4D97-AF65-F5344CB8AC3E}">
        <p14:creationId xmlns:p14="http://schemas.microsoft.com/office/powerpoint/2010/main" val="119736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Introduction: </a:t>
            </a:r>
            <a:r>
              <a:rPr lang="fr-FR" sz="4000" dirty="0" err="1">
                <a:latin typeface="Verdana" panose="020B0604030504040204" pitchFamily="34" charset="0"/>
                <a:ea typeface="Verdana" panose="020B0604030504040204" pitchFamily="34" charset="0"/>
              </a:rPr>
              <a:t>different</a:t>
            </a:r>
            <a:r>
              <a:rPr lang="fr-FR" sz="4000" dirty="0">
                <a:latin typeface="Verdana" panose="020B0604030504040204" pitchFamily="34" charset="0"/>
                <a:ea typeface="Verdana" panose="020B0604030504040204" pitchFamily="34" charset="0"/>
              </a:rPr>
              <a:t> </a:t>
            </a:r>
            <a:r>
              <a:rPr lang="fr-FR" sz="4000" dirty="0" err="1">
                <a:latin typeface="Verdana" panose="020B0604030504040204" pitchFamily="34" charset="0"/>
                <a:ea typeface="Verdana" panose="020B0604030504040204" pitchFamily="34" charset="0"/>
              </a:rPr>
              <a:t>norms</a:t>
            </a:r>
            <a:r>
              <a:rPr lang="fr-FR" sz="4000" dirty="0">
                <a:latin typeface="Verdana" panose="020B0604030504040204" pitchFamily="34" charset="0"/>
                <a:ea typeface="Verdana" panose="020B0604030504040204" pitchFamily="34" charset="0"/>
              </a:rPr>
              <a:t> in EU </a:t>
            </a:r>
            <a:r>
              <a:rPr lang="fr-FR" sz="4000" dirty="0" err="1">
                <a:latin typeface="Verdana" panose="020B0604030504040204" pitchFamily="34" charset="0"/>
                <a:ea typeface="Verdana" panose="020B0604030504040204" pitchFamily="34" charset="0"/>
              </a:rPr>
              <a:t>law</a:t>
            </a:r>
            <a:endParaRPr lang="fr-FR" sz="4000" dirty="0">
              <a:latin typeface="Verdana" panose="020B0604030504040204" pitchFamily="34" charset="0"/>
              <a:ea typeface="Verdana" panose="020B0604030504040204" pitchFamily="34" charset="0"/>
            </a:endParaRPr>
          </a:p>
        </p:txBody>
      </p:sp>
      <p:sp>
        <p:nvSpPr>
          <p:cNvPr id="5" name="Text Placeholder 3">
            <a:extLst>
              <a:ext uri="{FF2B5EF4-FFF2-40B4-BE49-F238E27FC236}">
                <a16:creationId xmlns:a16="http://schemas.microsoft.com/office/drawing/2014/main" id="{9D81AB0B-31BF-AFCE-9CFC-687185E680DE}"/>
              </a:ext>
            </a:extLst>
          </p:cNvPr>
          <p:cNvSpPr txBox="1">
            <a:spLocks/>
          </p:cNvSpPr>
          <p:nvPr/>
        </p:nvSpPr>
        <p:spPr>
          <a:xfrm>
            <a:off x="685800" y="1462089"/>
            <a:ext cx="8092440" cy="2860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sz="1800" dirty="0">
                <a:solidFill>
                  <a:schemeClr val="accent3"/>
                </a:solidFill>
              </a:rPr>
              <a:t>Directives</a:t>
            </a:r>
          </a:p>
          <a:p>
            <a:r>
              <a:rPr lang="fr-BE" sz="1800" dirty="0" err="1">
                <a:solidFill>
                  <a:schemeClr val="accent3"/>
                </a:solidFill>
              </a:rPr>
              <a:t>Regulations</a:t>
            </a:r>
            <a:endParaRPr lang="fr-BE" sz="1400" dirty="0">
              <a:solidFill>
                <a:srgbClr val="000000"/>
              </a:solidFill>
            </a:endParaRPr>
          </a:p>
          <a:p>
            <a:r>
              <a:rPr lang="fr-BE" sz="1800" dirty="0" err="1">
                <a:solidFill>
                  <a:schemeClr val="accent3"/>
                </a:solidFill>
              </a:rPr>
              <a:t>Delegated</a:t>
            </a:r>
            <a:r>
              <a:rPr lang="fr-BE" sz="1800" dirty="0">
                <a:solidFill>
                  <a:schemeClr val="accent3"/>
                </a:solidFill>
              </a:rPr>
              <a:t> </a:t>
            </a:r>
            <a:r>
              <a:rPr lang="fr-BE" sz="1800" dirty="0" err="1">
                <a:solidFill>
                  <a:schemeClr val="accent3"/>
                </a:solidFill>
              </a:rPr>
              <a:t>acts</a:t>
            </a:r>
            <a:endParaRPr lang="fr-BE" sz="1800" dirty="0">
              <a:solidFill>
                <a:schemeClr val="accent3"/>
              </a:solidFill>
            </a:endParaRPr>
          </a:p>
          <a:p>
            <a:pPr lvl="1">
              <a:buFont typeface="Wingdings" panose="05000000000000000000" pitchFamily="2" charset="2"/>
              <a:buChar char="§"/>
            </a:pPr>
            <a:r>
              <a:rPr lang="fr-BE" sz="1400" dirty="0" err="1">
                <a:solidFill>
                  <a:srgbClr val="000000"/>
                </a:solidFill>
              </a:rPr>
              <a:t>Mandatory</a:t>
            </a:r>
            <a:endParaRPr lang="fr-BE" sz="1400" dirty="0">
              <a:solidFill>
                <a:srgbClr val="000000"/>
              </a:solidFill>
            </a:endParaRPr>
          </a:p>
          <a:p>
            <a:pPr lvl="1">
              <a:buFont typeface="Wingdings" panose="05000000000000000000" pitchFamily="2" charset="2"/>
              <a:buChar char="§"/>
            </a:pPr>
            <a:r>
              <a:rPr lang="fr-BE" sz="1400" dirty="0">
                <a:solidFill>
                  <a:srgbClr val="000000"/>
                </a:solidFill>
              </a:rPr>
              <a:t>Can </a:t>
            </a:r>
            <a:r>
              <a:rPr lang="fr-BE" sz="1400" dirty="0" err="1">
                <a:solidFill>
                  <a:srgbClr val="000000"/>
                </a:solidFill>
              </a:rPr>
              <a:t>only</a:t>
            </a:r>
            <a:r>
              <a:rPr lang="fr-BE" sz="1400" dirty="0">
                <a:solidFill>
                  <a:srgbClr val="000000"/>
                </a:solidFill>
              </a:rPr>
              <a:t> </a:t>
            </a:r>
            <a:r>
              <a:rPr lang="fr-BE" sz="1400" dirty="0" err="1">
                <a:solidFill>
                  <a:srgbClr val="000000"/>
                </a:solidFill>
              </a:rPr>
              <a:t>modify</a:t>
            </a:r>
            <a:r>
              <a:rPr lang="fr-BE" sz="1400" dirty="0">
                <a:solidFill>
                  <a:srgbClr val="000000"/>
                </a:solidFill>
              </a:rPr>
              <a:t> the non-essential </a:t>
            </a:r>
            <a:r>
              <a:rPr lang="fr-BE" sz="1400" dirty="0" err="1">
                <a:solidFill>
                  <a:srgbClr val="000000"/>
                </a:solidFill>
              </a:rPr>
              <a:t>elements</a:t>
            </a:r>
            <a:r>
              <a:rPr lang="fr-BE" sz="1400" dirty="0">
                <a:solidFill>
                  <a:srgbClr val="000000"/>
                </a:solidFill>
              </a:rPr>
              <a:t> of a directive or </a:t>
            </a:r>
            <a:r>
              <a:rPr lang="fr-BE" sz="1400" dirty="0" err="1">
                <a:solidFill>
                  <a:srgbClr val="000000"/>
                </a:solidFill>
              </a:rPr>
              <a:t>regulation</a:t>
            </a:r>
            <a:endParaRPr lang="fr-BE" sz="1400" dirty="0">
              <a:solidFill>
                <a:srgbClr val="000000"/>
              </a:solidFill>
            </a:endParaRPr>
          </a:p>
          <a:p>
            <a:pPr lvl="1">
              <a:buFont typeface="Wingdings" panose="05000000000000000000" pitchFamily="2" charset="2"/>
              <a:buChar char="§"/>
            </a:pPr>
            <a:r>
              <a:rPr lang="fr-BE" sz="1400" dirty="0" err="1">
                <a:solidFill>
                  <a:srgbClr val="000000"/>
                </a:solidFill>
              </a:rPr>
              <a:t>Aims</a:t>
            </a:r>
            <a:r>
              <a:rPr lang="fr-BE" sz="1400" dirty="0">
                <a:solidFill>
                  <a:srgbClr val="000000"/>
                </a:solidFill>
              </a:rPr>
              <a:t> to </a:t>
            </a:r>
            <a:r>
              <a:rPr lang="fr-BE" sz="1400" dirty="0" err="1">
                <a:solidFill>
                  <a:srgbClr val="000000"/>
                </a:solidFill>
              </a:rPr>
              <a:t>complete</a:t>
            </a:r>
            <a:r>
              <a:rPr lang="fr-BE" sz="1400" dirty="0">
                <a:solidFill>
                  <a:srgbClr val="000000"/>
                </a:solidFill>
              </a:rPr>
              <a:t> </a:t>
            </a:r>
            <a:r>
              <a:rPr lang="fr-BE" sz="1400" dirty="0" err="1">
                <a:solidFill>
                  <a:srgbClr val="000000"/>
                </a:solidFill>
              </a:rPr>
              <a:t>specific</a:t>
            </a:r>
            <a:r>
              <a:rPr lang="fr-BE" sz="1400" dirty="0">
                <a:solidFill>
                  <a:srgbClr val="000000"/>
                </a:solidFill>
              </a:rPr>
              <a:t> provisions of a directive/</a:t>
            </a:r>
            <a:r>
              <a:rPr lang="fr-BE" sz="1400" dirty="0" err="1">
                <a:solidFill>
                  <a:srgbClr val="000000"/>
                </a:solidFill>
              </a:rPr>
              <a:t>regulation</a:t>
            </a:r>
            <a:endParaRPr lang="fr-BE" sz="1400" dirty="0">
              <a:solidFill>
                <a:srgbClr val="000000"/>
              </a:solidFill>
            </a:endParaRPr>
          </a:p>
          <a:p>
            <a:pPr lvl="1">
              <a:buFont typeface="Wingdings" panose="05000000000000000000" pitchFamily="2" charset="2"/>
              <a:buChar char="§"/>
            </a:pPr>
            <a:r>
              <a:rPr lang="fr-BE" sz="1400" dirty="0">
                <a:solidFill>
                  <a:srgbClr val="000000"/>
                </a:solidFill>
              </a:rPr>
              <a:t>Power </a:t>
            </a:r>
            <a:r>
              <a:rPr lang="fr-BE" sz="1400" dirty="0" err="1">
                <a:solidFill>
                  <a:srgbClr val="000000"/>
                </a:solidFill>
              </a:rPr>
              <a:t>explicitly</a:t>
            </a:r>
            <a:r>
              <a:rPr lang="fr-BE" sz="1400" dirty="0">
                <a:solidFill>
                  <a:srgbClr val="000000"/>
                </a:solidFill>
              </a:rPr>
              <a:t> </a:t>
            </a:r>
            <a:r>
              <a:rPr lang="fr-BE" sz="1400" dirty="0" err="1">
                <a:solidFill>
                  <a:srgbClr val="000000"/>
                </a:solidFill>
              </a:rPr>
              <a:t>delegated</a:t>
            </a:r>
            <a:r>
              <a:rPr lang="fr-BE" sz="1400" dirty="0">
                <a:solidFill>
                  <a:srgbClr val="000000"/>
                </a:solidFill>
              </a:rPr>
              <a:t> to the </a:t>
            </a:r>
            <a:r>
              <a:rPr lang="fr-BE" sz="1400" dirty="0" err="1">
                <a:solidFill>
                  <a:srgbClr val="000000"/>
                </a:solidFill>
              </a:rPr>
              <a:t>European</a:t>
            </a:r>
            <a:r>
              <a:rPr lang="fr-BE" sz="1400" dirty="0">
                <a:solidFill>
                  <a:srgbClr val="000000"/>
                </a:solidFill>
              </a:rPr>
              <a:t> Commission to </a:t>
            </a:r>
            <a:r>
              <a:rPr lang="fr-BE" sz="1400" dirty="0" err="1">
                <a:solidFill>
                  <a:srgbClr val="000000"/>
                </a:solidFill>
              </a:rPr>
              <a:t>adopt</a:t>
            </a:r>
            <a:r>
              <a:rPr lang="fr-BE" sz="1400" dirty="0">
                <a:solidFill>
                  <a:srgbClr val="000000"/>
                </a:solidFill>
              </a:rPr>
              <a:t> </a:t>
            </a:r>
            <a:r>
              <a:rPr lang="fr-BE" sz="1400" dirty="0" err="1">
                <a:solidFill>
                  <a:srgbClr val="000000"/>
                </a:solidFill>
              </a:rPr>
              <a:t>such</a:t>
            </a:r>
            <a:r>
              <a:rPr lang="fr-BE" sz="1400" dirty="0">
                <a:solidFill>
                  <a:srgbClr val="000000"/>
                </a:solidFill>
              </a:rPr>
              <a:t> </a:t>
            </a:r>
            <a:r>
              <a:rPr lang="fr-BE" sz="1400" dirty="0" err="1">
                <a:solidFill>
                  <a:srgbClr val="000000"/>
                </a:solidFill>
              </a:rPr>
              <a:t>acts</a:t>
            </a:r>
            <a:endParaRPr lang="fr-BE" sz="1400" dirty="0">
              <a:solidFill>
                <a:srgbClr val="000000"/>
              </a:solidFill>
            </a:endParaRPr>
          </a:p>
          <a:p>
            <a:pPr marL="457200" lvl="1" indent="0">
              <a:buNone/>
            </a:pPr>
            <a:endParaRPr lang="fr-BE" sz="1400" dirty="0">
              <a:solidFill>
                <a:srgbClr val="000000"/>
              </a:solidFill>
            </a:endParaRPr>
          </a:p>
          <a:p>
            <a:r>
              <a:rPr lang="fr-BE" sz="1800" dirty="0" err="1">
                <a:solidFill>
                  <a:schemeClr val="accent3"/>
                </a:solidFill>
              </a:rPr>
              <a:t>Other</a:t>
            </a:r>
            <a:r>
              <a:rPr lang="fr-BE" sz="1800" dirty="0">
                <a:solidFill>
                  <a:schemeClr val="accent3"/>
                </a:solidFill>
              </a:rPr>
              <a:t> </a:t>
            </a:r>
            <a:r>
              <a:rPr lang="fr-BE" sz="1800" dirty="0" err="1">
                <a:solidFill>
                  <a:schemeClr val="accent3"/>
                </a:solidFill>
              </a:rPr>
              <a:t>norms</a:t>
            </a:r>
            <a:endParaRPr lang="fr-BE" sz="1400" dirty="0">
              <a:solidFill>
                <a:schemeClr val="accent3"/>
              </a:solidFill>
            </a:endParaRPr>
          </a:p>
          <a:p>
            <a:endParaRPr lang="en-GB" sz="1800" dirty="0"/>
          </a:p>
        </p:txBody>
      </p:sp>
    </p:spTree>
    <p:extLst>
      <p:ext uri="{BB962C8B-B14F-4D97-AF65-F5344CB8AC3E}">
        <p14:creationId xmlns:p14="http://schemas.microsoft.com/office/powerpoint/2010/main" val="230627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Introduction: how to </a:t>
            </a:r>
            <a:r>
              <a:rPr lang="fr-FR" sz="4000" dirty="0" err="1">
                <a:latin typeface="Verdana" panose="020B0604030504040204" pitchFamily="34" charset="0"/>
                <a:ea typeface="Verdana" panose="020B0604030504040204" pitchFamily="34" charset="0"/>
              </a:rPr>
              <a:t>read</a:t>
            </a:r>
            <a:r>
              <a:rPr lang="fr-FR" sz="4000" dirty="0">
                <a:latin typeface="Verdana" panose="020B0604030504040204" pitchFamily="34" charset="0"/>
                <a:ea typeface="Verdana" panose="020B0604030504040204" pitchFamily="34" charset="0"/>
              </a:rPr>
              <a:t> EU </a:t>
            </a:r>
            <a:r>
              <a:rPr lang="fr-FR" sz="4000" dirty="0" err="1">
                <a:latin typeface="Verdana" panose="020B0604030504040204" pitchFamily="34" charset="0"/>
                <a:ea typeface="Verdana" panose="020B0604030504040204" pitchFamily="34" charset="0"/>
              </a:rPr>
              <a:t>law</a:t>
            </a:r>
            <a:endParaRPr lang="fr-FR" sz="4000" dirty="0">
              <a:latin typeface="Verdana" panose="020B0604030504040204" pitchFamily="34" charset="0"/>
              <a:ea typeface="Verdana" panose="020B0604030504040204" pitchFamily="34" charset="0"/>
            </a:endParaRPr>
          </a:p>
        </p:txBody>
      </p:sp>
      <p:pic>
        <p:nvPicPr>
          <p:cNvPr id="4" name="Image 3" descr="Une image contenant texte&#10;&#10;Description générée automatiquement">
            <a:extLst>
              <a:ext uri="{FF2B5EF4-FFF2-40B4-BE49-F238E27FC236}">
                <a16:creationId xmlns:a16="http://schemas.microsoft.com/office/drawing/2014/main" id="{DF940A17-80CD-5A3E-CBBB-66FB80F50855}"/>
              </a:ext>
            </a:extLst>
          </p:cNvPr>
          <p:cNvPicPr>
            <a:picLocks noChangeAspect="1"/>
          </p:cNvPicPr>
          <p:nvPr/>
        </p:nvPicPr>
        <p:blipFill>
          <a:blip r:embed="rId2"/>
          <a:stretch>
            <a:fillRect/>
          </a:stretch>
        </p:blipFill>
        <p:spPr>
          <a:xfrm>
            <a:off x="727516" y="1111348"/>
            <a:ext cx="5195442" cy="3468707"/>
          </a:xfrm>
          <a:prstGeom prst="rect">
            <a:avLst/>
          </a:prstGeom>
        </p:spPr>
      </p:pic>
      <p:sp>
        <p:nvSpPr>
          <p:cNvPr id="7" name="Ellipse 6">
            <a:extLst>
              <a:ext uri="{FF2B5EF4-FFF2-40B4-BE49-F238E27FC236}">
                <a16:creationId xmlns:a16="http://schemas.microsoft.com/office/drawing/2014/main" id="{F8F4342D-73F4-69F8-A6D6-5B5E809820F0}"/>
              </a:ext>
            </a:extLst>
          </p:cNvPr>
          <p:cNvSpPr/>
          <p:nvPr/>
        </p:nvSpPr>
        <p:spPr>
          <a:xfrm>
            <a:off x="2391508" y="1905100"/>
            <a:ext cx="2082018" cy="68123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cxnSp>
        <p:nvCxnSpPr>
          <p:cNvPr id="9" name="Connecteur droit avec flèche 8">
            <a:extLst>
              <a:ext uri="{FF2B5EF4-FFF2-40B4-BE49-F238E27FC236}">
                <a16:creationId xmlns:a16="http://schemas.microsoft.com/office/drawing/2014/main" id="{1A246113-E378-250F-7DDA-2469786FA4BC}"/>
              </a:ext>
            </a:extLst>
          </p:cNvPr>
          <p:cNvCxnSpPr>
            <a:cxnSpLocks/>
          </p:cNvCxnSpPr>
          <p:nvPr/>
        </p:nvCxnSpPr>
        <p:spPr>
          <a:xfrm flipH="1" flipV="1">
            <a:off x="4572000" y="2293034"/>
            <a:ext cx="1899138" cy="89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ZoneTexte 10">
            <a:extLst>
              <a:ext uri="{FF2B5EF4-FFF2-40B4-BE49-F238E27FC236}">
                <a16:creationId xmlns:a16="http://schemas.microsoft.com/office/drawing/2014/main" id="{25DADD5D-6BF3-D2D5-BDCB-EB3FBF8BFE61}"/>
              </a:ext>
            </a:extLst>
          </p:cNvPr>
          <p:cNvSpPr txBox="1"/>
          <p:nvPr/>
        </p:nvSpPr>
        <p:spPr>
          <a:xfrm>
            <a:off x="6650989" y="2108368"/>
            <a:ext cx="1037463" cy="369332"/>
          </a:xfrm>
          <a:prstGeom prst="rect">
            <a:avLst/>
          </a:prstGeom>
          <a:noFill/>
        </p:spPr>
        <p:txBody>
          <a:bodyPr wrap="none" rtlCol="0">
            <a:spAutoFit/>
          </a:bodyPr>
          <a:lstStyle/>
          <a:p>
            <a:r>
              <a:rPr lang="fr-BE" dirty="0"/>
              <a:t>Articles</a:t>
            </a:r>
            <a:endParaRPr lang="en-BE" dirty="0"/>
          </a:p>
        </p:txBody>
      </p:sp>
      <p:sp>
        <p:nvSpPr>
          <p:cNvPr id="12" name="ZoneTexte 11">
            <a:extLst>
              <a:ext uri="{FF2B5EF4-FFF2-40B4-BE49-F238E27FC236}">
                <a16:creationId xmlns:a16="http://schemas.microsoft.com/office/drawing/2014/main" id="{4B2F723D-139A-709E-6BD5-743E40305DE6}"/>
              </a:ext>
            </a:extLst>
          </p:cNvPr>
          <p:cNvSpPr txBox="1"/>
          <p:nvPr/>
        </p:nvSpPr>
        <p:spPr>
          <a:xfrm>
            <a:off x="6330462" y="3242603"/>
            <a:ext cx="2813538" cy="738664"/>
          </a:xfrm>
          <a:prstGeom prst="rect">
            <a:avLst/>
          </a:prstGeom>
          <a:noFill/>
        </p:spPr>
        <p:txBody>
          <a:bodyPr wrap="square" rtlCol="0">
            <a:spAutoFit/>
          </a:bodyPr>
          <a:lstStyle/>
          <a:p>
            <a:r>
              <a:rPr lang="fr-BE" sz="1400" u="sng" dirty="0"/>
              <a:t>Important note:</a:t>
            </a:r>
          </a:p>
          <a:p>
            <a:r>
              <a:rPr lang="fr-BE" sz="1400" dirty="0" err="1"/>
              <a:t>Shall</a:t>
            </a:r>
            <a:r>
              <a:rPr lang="fr-BE" sz="1400" dirty="0"/>
              <a:t> = </a:t>
            </a:r>
            <a:r>
              <a:rPr lang="fr-BE" sz="1400" dirty="0" err="1"/>
              <a:t>mandatory</a:t>
            </a:r>
            <a:endParaRPr lang="fr-BE" sz="1400" dirty="0"/>
          </a:p>
          <a:p>
            <a:r>
              <a:rPr lang="fr-BE" sz="1400" dirty="0"/>
              <a:t>May = </a:t>
            </a:r>
            <a:r>
              <a:rPr lang="fr-BE" sz="1400" dirty="0" err="1"/>
              <a:t>optional</a:t>
            </a:r>
            <a:endParaRPr lang="en-BE" sz="1400" dirty="0"/>
          </a:p>
        </p:txBody>
      </p:sp>
      <p:cxnSp>
        <p:nvCxnSpPr>
          <p:cNvPr id="13" name="Connecteur droit avec flèche 12">
            <a:extLst>
              <a:ext uri="{FF2B5EF4-FFF2-40B4-BE49-F238E27FC236}">
                <a16:creationId xmlns:a16="http://schemas.microsoft.com/office/drawing/2014/main" id="{8054116D-FDE6-0953-4A0C-5A33DAAF59CD}"/>
              </a:ext>
            </a:extLst>
          </p:cNvPr>
          <p:cNvCxnSpPr>
            <a:cxnSpLocks/>
          </p:cNvCxnSpPr>
          <p:nvPr/>
        </p:nvCxnSpPr>
        <p:spPr>
          <a:xfrm flipH="1" flipV="1">
            <a:off x="2722098" y="2767818"/>
            <a:ext cx="3650566" cy="8441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a:extLst>
              <a:ext uri="{FF2B5EF4-FFF2-40B4-BE49-F238E27FC236}">
                <a16:creationId xmlns:a16="http://schemas.microsoft.com/office/drawing/2014/main" id="{C4BC06CB-2182-BEA2-8D28-48448E4A3FA0}"/>
              </a:ext>
            </a:extLst>
          </p:cNvPr>
          <p:cNvCxnSpPr>
            <a:cxnSpLocks/>
          </p:cNvCxnSpPr>
          <p:nvPr/>
        </p:nvCxnSpPr>
        <p:spPr>
          <a:xfrm flipH="1" flipV="1">
            <a:off x="3242603" y="3374543"/>
            <a:ext cx="3108960" cy="418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ZoneTexte 17">
            <a:extLst>
              <a:ext uri="{FF2B5EF4-FFF2-40B4-BE49-F238E27FC236}">
                <a16:creationId xmlns:a16="http://schemas.microsoft.com/office/drawing/2014/main" id="{2F39A436-D1BA-2794-1AA8-D2E8445B759C}"/>
              </a:ext>
            </a:extLst>
          </p:cNvPr>
          <p:cNvSpPr txBox="1"/>
          <p:nvPr/>
        </p:nvSpPr>
        <p:spPr>
          <a:xfrm>
            <a:off x="6336960" y="2424849"/>
            <a:ext cx="2702984" cy="276999"/>
          </a:xfrm>
          <a:prstGeom prst="rect">
            <a:avLst/>
          </a:prstGeom>
          <a:noFill/>
        </p:spPr>
        <p:txBody>
          <a:bodyPr wrap="none" rtlCol="0">
            <a:spAutoFit/>
          </a:bodyPr>
          <a:lstStyle/>
          <a:p>
            <a:r>
              <a:rPr lang="fr-BE" sz="1200" i="1" dirty="0"/>
              <a:t>Binding </a:t>
            </a:r>
            <a:r>
              <a:rPr lang="fr-BE" sz="1200" i="1" dirty="0" err="1"/>
              <a:t>elements</a:t>
            </a:r>
            <a:r>
              <a:rPr lang="fr-BE" sz="1200" i="1" dirty="0"/>
              <a:t> of a </a:t>
            </a:r>
            <a:r>
              <a:rPr lang="fr-BE" sz="1200" i="1" dirty="0" err="1"/>
              <a:t>legislation</a:t>
            </a:r>
            <a:endParaRPr lang="en-BE" sz="1200" i="1" dirty="0"/>
          </a:p>
        </p:txBody>
      </p:sp>
    </p:spTree>
    <p:extLst>
      <p:ext uri="{BB962C8B-B14F-4D97-AF65-F5344CB8AC3E}">
        <p14:creationId xmlns:p14="http://schemas.microsoft.com/office/powerpoint/2010/main" val="241887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Introduction: how to </a:t>
            </a:r>
            <a:r>
              <a:rPr lang="fr-FR" sz="4000" dirty="0" err="1">
                <a:latin typeface="Verdana" panose="020B0604030504040204" pitchFamily="34" charset="0"/>
                <a:ea typeface="Verdana" panose="020B0604030504040204" pitchFamily="34" charset="0"/>
              </a:rPr>
              <a:t>read</a:t>
            </a:r>
            <a:r>
              <a:rPr lang="fr-FR" sz="4000" dirty="0">
                <a:latin typeface="Verdana" panose="020B0604030504040204" pitchFamily="34" charset="0"/>
                <a:ea typeface="Verdana" panose="020B0604030504040204" pitchFamily="34" charset="0"/>
              </a:rPr>
              <a:t> EU </a:t>
            </a:r>
            <a:r>
              <a:rPr lang="fr-FR" sz="4000" dirty="0" err="1">
                <a:latin typeface="Verdana" panose="020B0604030504040204" pitchFamily="34" charset="0"/>
                <a:ea typeface="Verdana" panose="020B0604030504040204" pitchFamily="34" charset="0"/>
              </a:rPr>
              <a:t>law</a:t>
            </a:r>
            <a:endParaRPr lang="fr-FR" sz="4000" dirty="0">
              <a:latin typeface="Verdana" panose="020B0604030504040204" pitchFamily="34" charset="0"/>
              <a:ea typeface="Verdana" panose="020B0604030504040204" pitchFamily="34" charset="0"/>
            </a:endParaRPr>
          </a:p>
        </p:txBody>
      </p:sp>
      <p:pic>
        <p:nvPicPr>
          <p:cNvPr id="4" name="Image 3">
            <a:extLst>
              <a:ext uri="{FF2B5EF4-FFF2-40B4-BE49-F238E27FC236}">
                <a16:creationId xmlns:a16="http://schemas.microsoft.com/office/drawing/2014/main" id="{DF940A17-80CD-5A3E-CBBB-66FB80F50855}"/>
              </a:ext>
            </a:extLst>
          </p:cNvPr>
          <p:cNvPicPr>
            <a:picLocks noChangeAspect="1"/>
          </p:cNvPicPr>
          <p:nvPr/>
        </p:nvPicPr>
        <p:blipFill>
          <a:blip r:embed="rId2"/>
          <a:srcRect/>
          <a:stretch/>
        </p:blipFill>
        <p:spPr>
          <a:xfrm>
            <a:off x="727516" y="1665892"/>
            <a:ext cx="5195442" cy="2359619"/>
          </a:xfrm>
          <a:prstGeom prst="rect">
            <a:avLst/>
          </a:prstGeom>
        </p:spPr>
      </p:pic>
      <p:cxnSp>
        <p:nvCxnSpPr>
          <p:cNvPr id="9" name="Connecteur droit avec flèche 8">
            <a:extLst>
              <a:ext uri="{FF2B5EF4-FFF2-40B4-BE49-F238E27FC236}">
                <a16:creationId xmlns:a16="http://schemas.microsoft.com/office/drawing/2014/main" id="{1A246113-E378-250F-7DDA-2469786FA4BC}"/>
              </a:ext>
            </a:extLst>
          </p:cNvPr>
          <p:cNvCxnSpPr>
            <a:cxnSpLocks/>
          </p:cNvCxnSpPr>
          <p:nvPr/>
        </p:nvCxnSpPr>
        <p:spPr>
          <a:xfrm flipH="1" flipV="1">
            <a:off x="4874455" y="1807698"/>
            <a:ext cx="1899138" cy="89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ZoneTexte 10">
            <a:extLst>
              <a:ext uri="{FF2B5EF4-FFF2-40B4-BE49-F238E27FC236}">
                <a16:creationId xmlns:a16="http://schemas.microsoft.com/office/drawing/2014/main" id="{25DADD5D-6BF3-D2D5-BDCB-EB3FBF8BFE61}"/>
              </a:ext>
            </a:extLst>
          </p:cNvPr>
          <p:cNvSpPr txBox="1"/>
          <p:nvPr/>
        </p:nvSpPr>
        <p:spPr>
          <a:xfrm>
            <a:off x="7080054" y="1623032"/>
            <a:ext cx="1075103" cy="369332"/>
          </a:xfrm>
          <a:prstGeom prst="rect">
            <a:avLst/>
          </a:prstGeom>
          <a:noFill/>
        </p:spPr>
        <p:txBody>
          <a:bodyPr wrap="none" rtlCol="0">
            <a:spAutoFit/>
          </a:bodyPr>
          <a:lstStyle/>
          <a:p>
            <a:r>
              <a:rPr lang="fr-BE" dirty="0" err="1"/>
              <a:t>Recitals</a:t>
            </a:r>
            <a:endParaRPr lang="en-BE" dirty="0"/>
          </a:p>
        </p:txBody>
      </p:sp>
      <p:sp>
        <p:nvSpPr>
          <p:cNvPr id="3" name="ZoneTexte 2">
            <a:extLst>
              <a:ext uri="{FF2B5EF4-FFF2-40B4-BE49-F238E27FC236}">
                <a16:creationId xmlns:a16="http://schemas.microsoft.com/office/drawing/2014/main" id="{481DD389-6541-C0D7-99E1-4BEAB1321572}"/>
              </a:ext>
            </a:extLst>
          </p:cNvPr>
          <p:cNvSpPr txBox="1"/>
          <p:nvPr/>
        </p:nvSpPr>
        <p:spPr>
          <a:xfrm>
            <a:off x="6336960" y="1995670"/>
            <a:ext cx="2427212" cy="830997"/>
          </a:xfrm>
          <a:prstGeom prst="rect">
            <a:avLst/>
          </a:prstGeom>
          <a:noFill/>
        </p:spPr>
        <p:txBody>
          <a:bodyPr wrap="square" rtlCol="0">
            <a:spAutoFit/>
          </a:bodyPr>
          <a:lstStyle/>
          <a:p>
            <a:pPr algn="just"/>
            <a:r>
              <a:rPr lang="fr-BE" sz="1200" i="1" dirty="0"/>
              <a:t>Not binding as </a:t>
            </a:r>
            <a:r>
              <a:rPr lang="fr-BE" sz="1200" i="1" dirty="0" err="1"/>
              <a:t>such</a:t>
            </a:r>
            <a:r>
              <a:rPr lang="fr-BE" sz="1200" i="1" dirty="0"/>
              <a:t> but </a:t>
            </a:r>
            <a:r>
              <a:rPr lang="fr-BE" sz="1200" i="1" dirty="0" err="1"/>
              <a:t>gives</a:t>
            </a:r>
            <a:r>
              <a:rPr lang="fr-BE" sz="1200" i="1" dirty="0"/>
              <a:t> justifications for a provision and key </a:t>
            </a:r>
            <a:r>
              <a:rPr lang="fr-BE" sz="1200" i="1" dirty="0" err="1"/>
              <a:t>hints</a:t>
            </a:r>
            <a:r>
              <a:rPr lang="fr-BE" sz="1200" i="1" dirty="0"/>
              <a:t> on how to </a:t>
            </a:r>
            <a:r>
              <a:rPr lang="fr-BE" sz="1200" i="1" dirty="0" err="1"/>
              <a:t>interpret</a:t>
            </a:r>
            <a:r>
              <a:rPr lang="fr-BE" sz="1200" i="1" dirty="0"/>
              <a:t> the articles. </a:t>
            </a:r>
            <a:endParaRPr lang="en-BE" sz="1200" i="1" dirty="0"/>
          </a:p>
        </p:txBody>
      </p:sp>
    </p:spTree>
    <p:extLst>
      <p:ext uri="{BB962C8B-B14F-4D97-AF65-F5344CB8AC3E}">
        <p14:creationId xmlns:p14="http://schemas.microsoft.com/office/powerpoint/2010/main" val="354532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4084" y="404711"/>
            <a:ext cx="7772400" cy="793752"/>
          </a:xfrm>
          <a:prstGeom prst="rect">
            <a:avLst/>
          </a:prstGeom>
        </p:spPr>
        <p:txBody>
          <a:bodyP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a:latin typeface="Verdana" panose="020B0604030504040204" pitchFamily="34" charset="0"/>
                <a:ea typeface="Verdana" panose="020B0604030504040204" pitchFamily="34" charset="0"/>
              </a:rPr>
              <a:t>Introduction: how to </a:t>
            </a:r>
            <a:r>
              <a:rPr lang="fr-FR" sz="4000" dirty="0" err="1">
                <a:latin typeface="Verdana" panose="020B0604030504040204" pitchFamily="34" charset="0"/>
                <a:ea typeface="Verdana" panose="020B0604030504040204" pitchFamily="34" charset="0"/>
              </a:rPr>
              <a:t>read</a:t>
            </a:r>
            <a:r>
              <a:rPr lang="fr-FR" sz="4000" dirty="0">
                <a:latin typeface="Verdana" panose="020B0604030504040204" pitchFamily="34" charset="0"/>
                <a:ea typeface="Verdana" panose="020B0604030504040204" pitchFamily="34" charset="0"/>
              </a:rPr>
              <a:t> EU </a:t>
            </a:r>
            <a:r>
              <a:rPr lang="fr-FR" sz="4000" dirty="0" err="1">
                <a:latin typeface="Verdana" panose="020B0604030504040204" pitchFamily="34" charset="0"/>
                <a:ea typeface="Verdana" panose="020B0604030504040204" pitchFamily="34" charset="0"/>
              </a:rPr>
              <a:t>law</a:t>
            </a:r>
            <a:endParaRPr lang="fr-FR" sz="4000" dirty="0">
              <a:latin typeface="Verdana" panose="020B0604030504040204" pitchFamily="34" charset="0"/>
              <a:ea typeface="Verdana" panose="020B0604030504040204" pitchFamily="34" charset="0"/>
            </a:endParaRPr>
          </a:p>
        </p:txBody>
      </p:sp>
      <p:pic>
        <p:nvPicPr>
          <p:cNvPr id="4" name="Image 3">
            <a:extLst>
              <a:ext uri="{FF2B5EF4-FFF2-40B4-BE49-F238E27FC236}">
                <a16:creationId xmlns:a16="http://schemas.microsoft.com/office/drawing/2014/main" id="{DF940A17-80CD-5A3E-CBBB-66FB80F50855}"/>
              </a:ext>
            </a:extLst>
          </p:cNvPr>
          <p:cNvPicPr>
            <a:picLocks noChangeAspect="1"/>
          </p:cNvPicPr>
          <p:nvPr/>
        </p:nvPicPr>
        <p:blipFill>
          <a:blip r:embed="rId2"/>
          <a:srcRect/>
          <a:stretch/>
        </p:blipFill>
        <p:spPr>
          <a:xfrm>
            <a:off x="1188721" y="1539283"/>
            <a:ext cx="4534855" cy="2796789"/>
          </a:xfrm>
          <a:prstGeom prst="rect">
            <a:avLst/>
          </a:prstGeom>
        </p:spPr>
      </p:pic>
      <p:cxnSp>
        <p:nvCxnSpPr>
          <p:cNvPr id="9" name="Connecteur droit avec flèche 8">
            <a:extLst>
              <a:ext uri="{FF2B5EF4-FFF2-40B4-BE49-F238E27FC236}">
                <a16:creationId xmlns:a16="http://schemas.microsoft.com/office/drawing/2014/main" id="{1A246113-E378-250F-7DDA-2469786FA4BC}"/>
              </a:ext>
            </a:extLst>
          </p:cNvPr>
          <p:cNvCxnSpPr>
            <a:cxnSpLocks/>
          </p:cNvCxnSpPr>
          <p:nvPr/>
        </p:nvCxnSpPr>
        <p:spPr>
          <a:xfrm flipH="1" flipV="1">
            <a:off x="4874455" y="1807698"/>
            <a:ext cx="1899138" cy="89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ZoneTexte 10">
            <a:extLst>
              <a:ext uri="{FF2B5EF4-FFF2-40B4-BE49-F238E27FC236}">
                <a16:creationId xmlns:a16="http://schemas.microsoft.com/office/drawing/2014/main" id="{25DADD5D-6BF3-D2D5-BDCB-EB3FBF8BFE61}"/>
              </a:ext>
            </a:extLst>
          </p:cNvPr>
          <p:cNvSpPr txBox="1"/>
          <p:nvPr/>
        </p:nvSpPr>
        <p:spPr>
          <a:xfrm>
            <a:off x="7080054" y="1623032"/>
            <a:ext cx="1417376" cy="369332"/>
          </a:xfrm>
          <a:prstGeom prst="rect">
            <a:avLst/>
          </a:prstGeom>
          <a:noFill/>
        </p:spPr>
        <p:txBody>
          <a:bodyPr wrap="none" rtlCol="0">
            <a:spAutoFit/>
          </a:bodyPr>
          <a:lstStyle/>
          <a:p>
            <a:r>
              <a:rPr lang="fr-BE" dirty="0" err="1"/>
              <a:t>Definitions</a:t>
            </a:r>
            <a:endParaRPr lang="en-BE" dirty="0"/>
          </a:p>
        </p:txBody>
      </p:sp>
    </p:spTree>
    <p:extLst>
      <p:ext uri="{BB962C8B-B14F-4D97-AF65-F5344CB8AC3E}">
        <p14:creationId xmlns:p14="http://schemas.microsoft.com/office/powerpoint/2010/main" val="2907478926"/>
      </p:ext>
    </p:extLst>
  </p:cSld>
  <p:clrMapOvr>
    <a:masterClrMapping/>
  </p:clrMapOvr>
</p:sld>
</file>

<file path=ppt/theme/theme1.xml><?xml version="1.0" encoding="utf-8"?>
<a:theme xmlns:a="http://schemas.openxmlformats.org/drawingml/2006/main" name="2_Conception personnalisée">
  <a:themeElements>
    <a:clrScheme name="Eena 1">
      <a:dk1>
        <a:srgbClr val="2D2B3A"/>
      </a:dk1>
      <a:lt1>
        <a:sysClr val="window" lastClr="FFFFFF"/>
      </a:lt1>
      <a:dk2>
        <a:srgbClr val="737373"/>
      </a:dk2>
      <a:lt2>
        <a:srgbClr val="E8E8EA"/>
      </a:lt2>
      <a:accent1>
        <a:srgbClr val="FDC00D"/>
      </a:accent1>
      <a:accent2>
        <a:srgbClr val="FE9309"/>
      </a:accent2>
      <a:accent3>
        <a:srgbClr val="FC5507"/>
      </a:accent3>
      <a:accent4>
        <a:srgbClr val="DC1B0C"/>
      </a:accent4>
      <a:accent5>
        <a:srgbClr val="000000"/>
      </a:accent5>
      <a:accent6>
        <a:srgbClr val="F79646"/>
      </a:accent6>
      <a:hlink>
        <a:srgbClr val="FB5607"/>
      </a:hlink>
      <a:folHlink>
        <a:srgbClr val="D91B0C"/>
      </a:folHlink>
    </a:clrScheme>
    <a:fontScheme name="Custom 1">
      <a:majorFont>
        <a:latin typeface="Verdana"/>
        <a:ea typeface=""/>
        <a:cs typeface=""/>
      </a:majorFont>
      <a:minorFont>
        <a:latin typeface="Verdan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EENA_Template" id="{53D335A5-461C-42E1-9816-368DCAF252A4}" vid="{C35B6E9B-D1E0-416C-AB48-21564FD6AEB3}"/>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PPT_EENA_Template</Template>
  <TotalTime>675</TotalTime>
  <Words>2108</Words>
  <Application>Microsoft Office PowerPoint</Application>
  <PresentationFormat>On-screen Show (16:9)</PresentationFormat>
  <Paragraphs>283</Paragraphs>
  <Slides>43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Courier New</vt:lpstr>
      <vt:lpstr>Verdana</vt:lpstr>
      <vt:lpstr>Wingdings</vt:lpstr>
      <vt:lpstr>2_Conception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Benoit  Vivier</dc:creator>
  <cp:lastModifiedBy>Amy Leete</cp:lastModifiedBy>
  <cp:revision>10</cp:revision>
  <dcterms:created xsi:type="dcterms:W3CDTF">2023-01-26T17:20:39Z</dcterms:created>
  <dcterms:modified xsi:type="dcterms:W3CDTF">2023-01-31T08:41:19Z</dcterms:modified>
</cp:coreProperties>
</file>