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notesMasterIdLst>
    <p:notesMasterId r:id="rId18"/>
  </p:notesMasterIdLst>
  <p:sldIdLst>
    <p:sldId id="287" r:id="rId2"/>
    <p:sldId id="26445" r:id="rId3"/>
    <p:sldId id="307" r:id="rId4"/>
    <p:sldId id="585" r:id="rId5"/>
    <p:sldId id="578" r:id="rId6"/>
    <p:sldId id="588" r:id="rId7"/>
    <p:sldId id="586" r:id="rId8"/>
    <p:sldId id="589" r:id="rId9"/>
    <p:sldId id="590" r:id="rId10"/>
    <p:sldId id="580" r:id="rId11"/>
    <p:sldId id="306" r:id="rId12"/>
    <p:sldId id="265" r:id="rId13"/>
    <p:sldId id="311" r:id="rId14"/>
    <p:sldId id="312" r:id="rId15"/>
    <p:sldId id="313" r:id="rId16"/>
    <p:sldId id="30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D2D1D6-0BD5-DD1E-7ABE-5AD99C6B4263}" name="F Lee" initials="FL" userId="11c27364cf4d00f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Paris EENA" initials="JP" lastIdx="1" clrIdx="0">
    <p:extLst>
      <p:ext uri="{19B8F6BF-5375-455C-9EA6-DF929625EA0E}">
        <p15:presenceInfo xmlns:p15="http://schemas.microsoft.com/office/powerpoint/2012/main" userId="Jerome Paris EENA" providerId="None"/>
      </p:ext>
    </p:extLst>
  </p:cmAuthor>
  <p:cmAuthor id="2" name="Cristina Lumbreras" initials="CL" lastIdx="1" clrIdx="1">
    <p:extLst>
      <p:ext uri="{19B8F6BF-5375-455C-9EA6-DF929625EA0E}">
        <p15:presenceInfo xmlns:p15="http://schemas.microsoft.com/office/powerpoint/2012/main" userId="e06bd7e4d041f0ea" providerId="Windows Live"/>
      </p:ext>
    </p:extLst>
  </p:cmAuthor>
  <p:cmAuthor id="3" name="Freddie McBride" initials="FM" lastIdx="9" clrIdx="2">
    <p:extLst>
      <p:ext uri="{19B8F6BF-5375-455C-9EA6-DF929625EA0E}">
        <p15:presenceInfo xmlns:p15="http://schemas.microsoft.com/office/powerpoint/2012/main" userId="Freddie McBri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9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4E233-B9A0-F64F-9F55-9F1170DE80AF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2F80C-EBBA-CA43-8F59-64407F4354AE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43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BBE11-7A04-48B9-930F-3872E7FBD85B}" type="slidenum">
              <a:rPr lang="es-ES" smtClean="0"/>
              <a:t>2</a:t>
            </a:fld>
            <a:endParaRPr lang="es-E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8E1D34-0A33-0799-C0B7-31B356E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1753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603D8-81F7-F4EC-47B1-BE812AB55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77FA9F5-56ED-0260-44D7-985A3FCB64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4B6B87-AB06-E861-64E8-29E7D85D0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A90AAD-2747-0E3F-B357-443048E8E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04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54271-360E-74AA-58F4-BF49A5E3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B685A5-30BF-3562-6964-E0584E504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8D167A-DD34-CC7F-0483-A644112DC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4AF811-6C36-0E55-43BC-83C26F6C5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3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5E3FB-E973-4103-FB19-26DCADEF1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4FDD02-6A6D-E5B8-C562-0D134853C6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D1321D-12CD-A96B-A9BF-7BC9EE4B4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8BAD29-089D-E8FF-E53D-022270A65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4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D5F29-E09B-C75C-2560-E0FF677F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A156F3C-E7D5-5584-CD7B-58369BB77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73A579C-518C-6850-70C2-A96AAD3BC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C5CAEE-06A6-C888-4043-264B0E826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4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AFDBF-DC4D-E0A7-BD82-6F1697E9C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051C74-87CF-E5BF-74E2-36EA9FC5A2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38347-2BFC-BF8E-33DE-48093ECEA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97CEDB-289A-713A-A53C-BD5C119E2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48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CD4EF-3F5F-34C6-BE83-F125463E1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9FEA9F-3940-7B11-3449-273FAF6DC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6E6F3D-FE56-2544-89DC-CB6CB8287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7200" b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7F05D3-F979-6993-0492-B38E49A98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4CCB83-A257-5244-B7F5-4775C59A054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72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987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12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660401"/>
            <a:ext cx="10363200" cy="1470025"/>
          </a:xfrm>
        </p:spPr>
        <p:txBody>
          <a:bodyPr/>
          <a:lstStyle>
            <a:lvl1pPr>
              <a:defRPr sz="5333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BE" dirty="0" err="1"/>
              <a:t>Cliquez</a:t>
            </a:r>
            <a:r>
              <a:rPr lang="nl-BE" dirty="0"/>
              <a:t> et </a:t>
            </a:r>
            <a:r>
              <a:rPr lang="nl-BE" dirty="0" err="1"/>
              <a:t>modifiez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1399895"/>
            <a:ext cx="8534400" cy="572340"/>
          </a:xfrm>
        </p:spPr>
        <p:txBody>
          <a:bodyPr/>
          <a:lstStyle>
            <a:lvl1pPr marL="0" indent="0" algn="ctr">
              <a:buNone/>
              <a:defRPr sz="333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Cliquez</a:t>
            </a:r>
            <a:r>
              <a:rPr lang="nl-BE" dirty="0"/>
              <a:t> pour </a:t>
            </a:r>
            <a:r>
              <a:rPr lang="nl-BE" dirty="0" err="1"/>
              <a:t>modifier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style</a:t>
            </a:r>
            <a:r>
              <a:rPr lang="nl-BE" dirty="0"/>
              <a:t> des sous-</a:t>
            </a:r>
            <a:r>
              <a:rPr lang="nl-BE" dirty="0" err="1"/>
              <a:t>titres</a:t>
            </a:r>
            <a:r>
              <a:rPr lang="nl-BE" dirty="0"/>
              <a:t> du </a:t>
            </a:r>
            <a:r>
              <a:rPr lang="nl-BE" dirty="0" err="1"/>
              <a:t>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844D-F466-2745-BAB8-0D4449C23E1D}" type="datetimeFigureOut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09/10/2024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CC1-9C81-A447-ACFF-8610302C4F57}" type="slidenum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‹Nº›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ABE02F-BFFC-4A0C-A7F1-1768BDD692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2869921"/>
            <a:ext cx="10363200" cy="3074985"/>
          </a:xfrm>
          <a:prstGeom prst="rect">
            <a:avLst/>
          </a:prstGeom>
        </p:spPr>
        <p:txBody>
          <a:bodyPr/>
          <a:lstStyle>
            <a:lvl1pPr>
              <a:buClr>
                <a:srgbClr val="FC5507"/>
              </a:buClr>
              <a:defRPr sz="2667"/>
            </a:lvl1pPr>
            <a:lvl2pPr marL="990575" indent="-380990">
              <a:buClr>
                <a:srgbClr val="FC5507"/>
              </a:buClr>
              <a:buFont typeface="Courier New" panose="02070309020205020404" pitchFamily="49" charset="0"/>
              <a:buChar char="o"/>
              <a:defRPr sz="2400"/>
            </a:lvl2pPr>
            <a:lvl3pPr>
              <a:buClr>
                <a:srgbClr val="FC5507"/>
              </a:buClr>
              <a:defRPr sz="2133"/>
            </a:lvl3pPr>
            <a:lvl4pPr>
              <a:buClr>
                <a:srgbClr val="FC5507"/>
              </a:buClr>
              <a:defRPr sz="1867"/>
            </a:lvl4pPr>
            <a:lvl5pPr>
              <a:buClr>
                <a:srgbClr val="FC5507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87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844D-F466-2745-BAB8-0D4449C23E1D}" type="datetimeFigureOut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09/10/2024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CC1-9C81-A447-ACFF-8610302C4F57}" type="slidenum">
              <a:rPr lang="fr-FR" smtClean="0">
                <a:solidFill>
                  <a:srgbClr val="2D2B3A">
                    <a:tint val="75000"/>
                  </a:srgbClr>
                </a:solidFill>
                <a:latin typeface="Calibri"/>
              </a:rPr>
              <a:pPr/>
              <a:t>‹Nº›</a:t>
            </a:fld>
            <a:endParaRPr lang="fr-FR">
              <a:solidFill>
                <a:srgbClr val="2D2B3A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86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621902" y="1479251"/>
            <a:ext cx="8184557" cy="4205372"/>
          </a:xfrm>
          <a:prstGeom prst="rect">
            <a:avLst/>
          </a:prstGeom>
          <a:solidFill>
            <a:srgbClr val="E8E8EA"/>
          </a:solidFill>
        </p:spPr>
        <p:txBody>
          <a:bodyPr/>
          <a:lstStyle>
            <a:lvl1pPr>
              <a:defRPr sz="29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737600" y="0"/>
            <a:ext cx="3454400" cy="3454400"/>
          </a:xfrm>
          <a:prstGeom prst="rect">
            <a:avLst/>
          </a:prstGeom>
          <a:solidFill>
            <a:srgbClr val="FFB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pour une image  7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8737599" cy="3454400"/>
          </a:xfrm>
          <a:prstGeom prst="rect">
            <a:avLst/>
          </a:prstGeom>
        </p:spPr>
        <p:txBody>
          <a:bodyPr/>
          <a:lstStyle/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97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3233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fr-FR" dirty="0" err="1"/>
              <a:t>Big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14839"/>
            <a:ext cx="4389438" cy="581025"/>
          </a:xfrm>
          <a:prstGeom prst="rect">
            <a:avLst/>
          </a:prstGeom>
        </p:spPr>
        <p:txBody>
          <a:bodyPr/>
          <a:lstStyle>
            <a:lvl1pPr>
              <a:defRPr b="0" i="0" baseline="0">
                <a:solidFill>
                  <a:schemeClr val="accent2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2585077"/>
            <a:ext cx="4389438" cy="581025"/>
          </a:xfrm>
          <a:prstGeom prst="rect">
            <a:avLst/>
          </a:prstGeo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/>
              <a:t>Title</a:t>
            </a:r>
            <a:r>
              <a:rPr lang="fr-FR" dirty="0"/>
              <a:t> 1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425679"/>
            <a:ext cx="10935729" cy="978729"/>
          </a:xfrm>
          <a:prstGeom prst="rect">
            <a:avLst/>
          </a:prstGeom>
        </p:spPr>
        <p:txBody>
          <a:bodyPr wrap="square" lIns="9000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.AppleSystemUIFont" charset="-120"/>
              <a:buChar char="&gt;"/>
              <a:tabLst/>
              <a:defRPr sz="1600" b="0" i="0" baseline="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Fusce</a:t>
            </a:r>
            <a:r>
              <a:rPr lang="fr-FR" dirty="0"/>
              <a:t> mollis bibendum </a:t>
            </a:r>
            <a:r>
              <a:rPr lang="fr-FR" dirty="0" err="1"/>
              <a:t>enim</a:t>
            </a:r>
            <a:r>
              <a:rPr lang="fr-FR" dirty="0"/>
              <a:t>, </a:t>
            </a:r>
            <a:r>
              <a:rPr lang="fr-FR" dirty="0" err="1"/>
              <a:t>eget</a:t>
            </a:r>
            <a:r>
              <a:rPr lang="fr-FR" dirty="0"/>
              <a:t>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 </a:t>
            </a:r>
            <a:r>
              <a:rPr lang="fr-FR" dirty="0" err="1"/>
              <a:t>vehicula</a:t>
            </a:r>
            <a:r>
              <a:rPr lang="fr-FR" dirty="0"/>
              <a:t> at.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</a:t>
            </a:r>
            <a:r>
              <a:rPr lang="fr-FR" dirty="0" err="1"/>
              <a:t>mauris</a:t>
            </a:r>
            <a:r>
              <a:rPr lang="fr-FR" dirty="0"/>
              <a:t>, </a:t>
            </a:r>
            <a:r>
              <a:rPr lang="fr-FR" dirty="0" err="1"/>
              <a:t>rutrum</a:t>
            </a:r>
            <a:r>
              <a:rPr lang="fr-FR" dirty="0"/>
              <a:t> vitae </a:t>
            </a:r>
            <a:r>
              <a:rPr lang="fr-FR" dirty="0" err="1"/>
              <a:t>tellus</a:t>
            </a:r>
            <a:r>
              <a:rPr lang="fr-FR" dirty="0"/>
              <a:t> ut,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condimentum</a:t>
            </a:r>
            <a:r>
              <a:rPr lang="fr-FR" dirty="0"/>
              <a:t> </a:t>
            </a:r>
            <a:r>
              <a:rPr lang="fr-FR" dirty="0" err="1"/>
              <a:t>justo</a:t>
            </a:r>
            <a:r>
              <a:rPr lang="fr-FR" dirty="0"/>
              <a:t>. Suspendisse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vehicula</a:t>
            </a:r>
            <a:r>
              <a:rPr lang="fr-FR" dirty="0"/>
              <a:t> id </a:t>
            </a:r>
            <a:r>
              <a:rPr lang="fr-FR" dirty="0" err="1"/>
              <a:t>sem</a:t>
            </a:r>
            <a:r>
              <a:rPr lang="fr-FR" dirty="0"/>
              <a:t> a, </a:t>
            </a:r>
            <a:r>
              <a:rPr lang="fr-FR" dirty="0" err="1"/>
              <a:t>finibus</a:t>
            </a:r>
            <a:r>
              <a:rPr lang="fr-FR" dirty="0"/>
              <a:t> </a:t>
            </a:r>
            <a:r>
              <a:rPr lang="fr-FR" dirty="0" err="1"/>
              <a:t>aliquam</a:t>
            </a:r>
            <a:r>
              <a:rPr lang="fr-FR" dirty="0"/>
              <a:t> </a:t>
            </a:r>
            <a:r>
              <a:rPr lang="fr-FR" dirty="0" err="1"/>
              <a:t>arcu</a:t>
            </a:r>
            <a:r>
              <a:rPr lang="fr-FR" dirty="0"/>
              <a:t>.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iaculis</a:t>
            </a:r>
            <a:r>
              <a:rPr lang="fr-FR" dirty="0"/>
              <a:t> ante </a:t>
            </a:r>
            <a:r>
              <a:rPr lang="fr-FR" dirty="0" err="1"/>
              <a:t>finibus</a:t>
            </a:r>
            <a:r>
              <a:rPr lang="fr-FR" dirty="0"/>
              <a:t>, </a:t>
            </a:r>
            <a:r>
              <a:rPr lang="fr-FR" dirty="0" err="1"/>
              <a:t>convallis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non, </a:t>
            </a:r>
            <a:r>
              <a:rPr lang="fr-FR" dirty="0" err="1"/>
              <a:t>pulvinar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. </a:t>
            </a:r>
            <a:r>
              <a:rPr lang="fr-FR" dirty="0" err="1"/>
              <a:t>Donec</a:t>
            </a:r>
            <a:r>
              <a:rPr lang="fr-FR" dirty="0"/>
              <a:t> </a:t>
            </a:r>
            <a:r>
              <a:rPr lang="fr-FR" dirty="0" err="1"/>
              <a:t>aliquet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eu </a:t>
            </a:r>
            <a:r>
              <a:rPr lang="fr-FR" dirty="0" err="1"/>
              <a:t>egestas</a:t>
            </a:r>
            <a:r>
              <a:rPr lang="fr-FR" dirty="0"/>
              <a:t>. 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>
          <a:xfrm>
            <a:off x="838200" y="4572001"/>
            <a:ext cx="10936288" cy="124016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Font typeface=".AppleSystemUIFont" charset="-120"/>
              <a:buChar char="&gt;"/>
              <a:defRPr sz="1600" b="0" i="0">
                <a:latin typeface="Raleway" charset="0"/>
                <a:ea typeface="Raleway" charset="0"/>
                <a:cs typeface="Raleway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1400" b="0" i="0">
                <a:latin typeface="Raleway" charset="0"/>
                <a:ea typeface="Raleway" charset="0"/>
                <a:cs typeface="Raleway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305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250015-6E1E-4F67-BBA5-04163B3A2983}"/>
              </a:ext>
            </a:extLst>
          </p:cNvPr>
          <p:cNvGrpSpPr/>
          <p:nvPr userDrawn="1"/>
        </p:nvGrpSpPr>
        <p:grpSpPr>
          <a:xfrm>
            <a:off x="0" y="6292633"/>
            <a:ext cx="12192000" cy="565368"/>
            <a:chOff x="0" y="4719475"/>
            <a:chExt cx="9144000" cy="4240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F18D39-99C3-4F2A-BAD6-2757A348B586}"/>
                </a:ext>
              </a:extLst>
            </p:cNvPr>
            <p:cNvSpPr/>
            <p:nvPr userDrawn="1"/>
          </p:nvSpPr>
          <p:spPr>
            <a:xfrm>
              <a:off x="0" y="4766983"/>
              <a:ext cx="9144000" cy="3765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pic>
          <p:nvPicPr>
            <p:cNvPr id="4" name="Image 7">
              <a:extLst>
                <a:ext uri="{FF2B5EF4-FFF2-40B4-BE49-F238E27FC236}">
                  <a16:creationId xmlns:a16="http://schemas.microsoft.com/office/drawing/2014/main" id="{EE6D6B93-05A9-4792-B150-1B58269FE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5047" y="4838073"/>
              <a:ext cx="726380" cy="26508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EB772A-0777-4087-A8D6-A53006E2CFD2}"/>
                </a:ext>
              </a:extLst>
            </p:cNvPr>
            <p:cNvSpPr/>
            <p:nvPr userDrawn="1"/>
          </p:nvSpPr>
          <p:spPr>
            <a:xfrm>
              <a:off x="6858000" y="4719475"/>
              <a:ext cx="2286000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5DF38C0-A9C2-4184-8870-342C3CE90ED2}"/>
                </a:ext>
              </a:extLst>
            </p:cNvPr>
            <p:cNvSpPr/>
            <p:nvPr userDrawn="1"/>
          </p:nvSpPr>
          <p:spPr>
            <a:xfrm>
              <a:off x="4572000" y="4719475"/>
              <a:ext cx="2286000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279C-1F25-4E46-BDBA-64D09BE481FB}"/>
                </a:ext>
              </a:extLst>
            </p:cNvPr>
            <p:cNvSpPr/>
            <p:nvPr userDrawn="1"/>
          </p:nvSpPr>
          <p:spPr>
            <a:xfrm>
              <a:off x="2286000" y="4719475"/>
              <a:ext cx="2286000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87CFD0-3427-4BDE-8453-1326A48E9A4D}"/>
                </a:ext>
              </a:extLst>
            </p:cNvPr>
            <p:cNvSpPr/>
            <p:nvPr userDrawn="1"/>
          </p:nvSpPr>
          <p:spPr>
            <a:xfrm>
              <a:off x="0" y="4719475"/>
              <a:ext cx="2286000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4007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9" r:id="rId6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47D38D7-16F2-498A-A727-C19C8281E1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8" t="17747"/>
          <a:stretch/>
        </p:blipFill>
        <p:spPr>
          <a:xfrm>
            <a:off x="1" y="-329835"/>
            <a:ext cx="12409633" cy="71878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BB38E3-32FC-4BC2-B958-1209DAE24BC2}"/>
              </a:ext>
            </a:extLst>
          </p:cNvPr>
          <p:cNvSpPr/>
          <p:nvPr/>
        </p:nvSpPr>
        <p:spPr>
          <a:xfrm>
            <a:off x="75737" y="1"/>
            <a:ext cx="12258159" cy="6862612"/>
          </a:xfrm>
          <a:prstGeom prst="rect">
            <a:avLst/>
          </a:prstGeom>
          <a:solidFill>
            <a:srgbClr val="FC5507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pic>
        <p:nvPicPr>
          <p:cNvPr id="4" name="Image 3" descr="eena_logo_blanc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0080" y="6228830"/>
            <a:ext cx="981805" cy="353449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328744" y="5759693"/>
            <a:ext cx="10493141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re 1"/>
          <p:cNvSpPr txBox="1">
            <a:spLocks/>
          </p:cNvSpPr>
          <p:nvPr/>
        </p:nvSpPr>
        <p:spPr>
          <a:xfrm>
            <a:off x="1245189" y="4425638"/>
            <a:ext cx="10363200" cy="105833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867" b="1" dirty="0">
                <a:solidFill>
                  <a:prstClr val="white"/>
                </a:solidFill>
                <a:cs typeface="Calibri"/>
              </a:rPr>
              <a:t>EENA’s Quality Certification Programme for TPSPs</a:t>
            </a:r>
            <a:endParaRPr lang="fr-FR" sz="5867" b="1" dirty="0">
              <a:solidFill>
                <a:prstClr val="white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99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3B321-BA99-3A1C-314E-509CBC1A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98803071-9AC6-A6D6-CCA6-EC12A58B6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Certification Criteria</a:t>
            </a:r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74C3C430-3957-CCC9-2F1F-45710B641B2B}"/>
              </a:ext>
            </a:extLst>
          </p:cNvPr>
          <p:cNvSpPr txBox="1"/>
          <p:nvPr/>
        </p:nvSpPr>
        <p:spPr>
          <a:xfrm>
            <a:off x="268944" y="5682296"/>
            <a:ext cx="115164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i="1" dirty="0">
                <a:solidFill>
                  <a:schemeClr val="accent6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all the criteria may be applicable. The audit will be based on the mandate that the applicant has and the functions that it performs within the emergency service chain. </a:t>
            </a:r>
            <a:endParaRPr lang="fr-BE" sz="1600" dirty="0">
              <a:solidFill>
                <a:schemeClr val="accent6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DF6EBD7-F31B-C397-8FA2-B9C46253A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589103"/>
              </p:ext>
            </p:extLst>
          </p:nvPr>
        </p:nvGraphicFramePr>
        <p:xfrm>
          <a:off x="406648" y="1060079"/>
          <a:ext cx="11378703" cy="4627692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792901">
                  <a:extLst>
                    <a:ext uri="{9D8B030D-6E8A-4147-A177-3AD203B41FA5}">
                      <a16:colId xmlns:a16="http://schemas.microsoft.com/office/drawing/2014/main" val="1311510475"/>
                    </a:ext>
                  </a:extLst>
                </a:gridCol>
                <a:gridCol w="3679177">
                  <a:extLst>
                    <a:ext uri="{9D8B030D-6E8A-4147-A177-3AD203B41FA5}">
                      <a16:colId xmlns:a16="http://schemas.microsoft.com/office/drawing/2014/main" val="904806264"/>
                    </a:ext>
                  </a:extLst>
                </a:gridCol>
                <a:gridCol w="3906625">
                  <a:extLst>
                    <a:ext uri="{9D8B030D-6E8A-4147-A177-3AD203B41FA5}">
                      <a16:colId xmlns:a16="http://schemas.microsoft.com/office/drawing/2014/main" val="513129982"/>
                    </a:ext>
                  </a:extLst>
                </a:gridCol>
              </a:tblGrid>
              <a:tr h="3502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Criterion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Subcriteria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Brief</a:t>
                      </a:r>
                      <a:r>
                        <a:rPr lang="es-ES" sz="1800" kern="100" dirty="0"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effectLst/>
                        </a:rPr>
                        <a:t>Description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833696783"/>
                  </a:ext>
                </a:extLst>
              </a:tr>
              <a:tr h="564372">
                <a:tc>
                  <a:txBody>
                    <a:bodyPr/>
                    <a:lstStyle/>
                    <a:p>
                      <a:pPr marL="0" algn="l" defTabSz="60958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b="1" kern="100" dirty="0" err="1">
                          <a:solidFill>
                            <a:schemeClr val="dk1"/>
                          </a:solidFill>
                          <a:effectLst/>
                        </a:rPr>
                        <a:t>Interoperability</a:t>
                      </a:r>
                      <a:r>
                        <a:rPr lang="es-ES" sz="1600" b="1" kern="1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s-ES" sz="1600" b="1" kern="100" dirty="0" err="1">
                          <a:solidFill>
                            <a:schemeClr val="dk1"/>
                          </a:solidFill>
                          <a:effectLst/>
                        </a:rPr>
                        <a:t>with</a:t>
                      </a:r>
                      <a:r>
                        <a:rPr lang="es-ES" sz="1600" b="1" kern="100" dirty="0">
                          <a:solidFill>
                            <a:schemeClr val="dk1"/>
                          </a:solidFill>
                          <a:effectLst/>
                        </a:rPr>
                        <a:t> </a:t>
                      </a:r>
                      <a:r>
                        <a:rPr lang="es-ES" sz="1600" b="1" kern="100" dirty="0" err="1">
                          <a:solidFill>
                            <a:schemeClr val="dk1"/>
                          </a:solidFill>
                          <a:effectLst/>
                        </a:rPr>
                        <a:t>PSAPs</a:t>
                      </a:r>
                      <a:endParaRPr lang="es-ES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Requirements for seamless integration and data sharing with PSAPs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Requirements for Contracts and Service Level Agreements (SLAs) and Integration Architecture </a:t>
                      </a:r>
                      <a:endParaRPr lang="es-ES" sz="12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2206111043"/>
                  </a:ext>
                </a:extLst>
              </a:tr>
              <a:tr h="564372">
                <a:tc rowSpan="4">
                  <a:txBody>
                    <a:bodyPr/>
                    <a:lstStyle/>
                    <a:p>
                      <a:pPr marL="0" algn="l" defTabSz="60958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solidFill>
                            <a:schemeClr val="dk1"/>
                          </a:solidFill>
                          <a:effectLst/>
                        </a:rPr>
                        <a:t>Business Continuity and Disaster Recovery</a:t>
                      </a:r>
                      <a:endParaRPr lang="es-ES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100">
                          <a:effectLst/>
                        </a:rPr>
                        <a:t>Business Continuity Plan (BCP)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for a comprehensive plan to ensure continuity in case of critical losses of resources.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2207409643"/>
                  </a:ext>
                </a:extLst>
              </a:tr>
              <a:tr h="564372">
                <a:tc vMerge="1">
                  <a:txBody>
                    <a:bodyPr/>
                    <a:lstStyle/>
                    <a:p>
                      <a:endParaRPr lang="es-ES" sz="12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100">
                          <a:effectLst/>
                        </a:rPr>
                        <a:t>Resilience and Security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to ensure resilience and security in buildings, information systems, and personnel.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3534195172"/>
                  </a:ext>
                </a:extLst>
              </a:tr>
              <a:tr h="859606">
                <a:tc vMerge="1">
                  <a:txBody>
                    <a:bodyPr/>
                    <a:lstStyle/>
                    <a:p>
                      <a:endParaRPr lang="es-ES" sz="12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100">
                          <a:effectLst/>
                        </a:rPr>
                        <a:t>Risk Management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for identifying and managing vulnerabilities and threats to infrastructure and resources.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3098784585"/>
                  </a:ext>
                </a:extLst>
              </a:tr>
              <a:tr h="859606">
                <a:tc vMerge="1">
                  <a:txBody>
                    <a:bodyPr/>
                    <a:lstStyle/>
                    <a:p>
                      <a:endParaRPr lang="es-ES" sz="12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100">
                          <a:effectLst/>
                        </a:rPr>
                        <a:t>Capacity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for ensuring sufficient capacity and redundancy to handle increased demand and maintain services.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022738755"/>
                  </a:ext>
                </a:extLst>
              </a:tr>
              <a:tr h="859606">
                <a:tc>
                  <a:txBody>
                    <a:bodyPr/>
                    <a:lstStyle/>
                    <a:p>
                      <a:pPr marL="0" algn="l" defTabSz="609585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kern="100" dirty="0">
                          <a:solidFill>
                            <a:schemeClr val="dk1"/>
                          </a:solidFill>
                          <a:effectLst/>
                        </a:rPr>
                        <a:t>Data Protection and Privacy Compliance</a:t>
                      </a:r>
                      <a:endParaRPr lang="es-ES" sz="16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kern="100" dirty="0">
                          <a:effectLst/>
                        </a:rPr>
                        <a:t>Data </a:t>
                      </a:r>
                      <a:r>
                        <a:rPr lang="es-ES" sz="1400" kern="100" dirty="0" err="1">
                          <a:effectLst/>
                        </a:rPr>
                        <a:t>Protection</a:t>
                      </a:r>
                      <a:endParaRPr lang="es-ES" sz="14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Requirements for ensuring data is handled in compliance with privacy regulations and protected from unauthorised access.</a:t>
                      </a:r>
                      <a:endParaRPr lang="es-ES" sz="12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4152460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14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25787"/>
            <a:ext cx="10515600" cy="932334"/>
          </a:xfrm>
        </p:spPr>
        <p:txBody>
          <a:bodyPr/>
          <a:lstStyle/>
          <a:p>
            <a:r>
              <a:rPr lang="en-GB" sz="5400" dirty="0">
                <a:latin typeface="+mj-lt"/>
              </a:rPr>
              <a:t>Project team</a:t>
            </a:r>
          </a:p>
        </p:txBody>
      </p:sp>
      <p:sp>
        <p:nvSpPr>
          <p:cNvPr id="19" name="Rectangle: Rounded Corners 2"/>
          <p:cNvSpPr/>
          <p:nvPr/>
        </p:nvSpPr>
        <p:spPr>
          <a:xfrm>
            <a:off x="846281" y="1293090"/>
            <a:ext cx="4162697" cy="4724937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1259" y="2427757"/>
            <a:ext cx="732017" cy="976023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1367616" y="3443784"/>
            <a:ext cx="87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Uberto</a:t>
            </a:r>
            <a:r>
              <a:rPr lang="en-US" sz="1200" dirty="0"/>
              <a:t> </a:t>
            </a:r>
            <a:r>
              <a:rPr lang="en-US" sz="1200" dirty="0" err="1"/>
              <a:t>Delprato</a:t>
            </a:r>
            <a:endParaRPr lang="en-US" sz="1200" dirty="0"/>
          </a:p>
        </p:txBody>
      </p:sp>
      <p:sp>
        <p:nvSpPr>
          <p:cNvPr id="23" name="TextBox 15"/>
          <p:cNvSpPr txBox="1"/>
          <p:nvPr/>
        </p:nvSpPr>
        <p:spPr>
          <a:xfrm>
            <a:off x="2430994" y="3441502"/>
            <a:ext cx="898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Rokas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 err="1"/>
              <a:t>Kvedaras</a:t>
            </a:r>
            <a:r>
              <a:rPr lang="en-US" sz="1200" dirty="0"/>
              <a:t> 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3799065" y="3453528"/>
            <a:ext cx="79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Andy </a:t>
            </a:r>
            <a:r>
              <a:rPr lang="en-US" sz="1200" dirty="0" err="1"/>
              <a:t>Heward</a:t>
            </a:r>
            <a:endParaRPr lang="en-US" sz="1200" dirty="0"/>
          </a:p>
        </p:txBody>
      </p:sp>
      <p:pic>
        <p:nvPicPr>
          <p:cNvPr id="25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8251" y="2441332"/>
            <a:ext cx="791189" cy="1012196"/>
          </a:xfrm>
          <a:prstGeom prst="rect">
            <a:avLst/>
          </a:prstGeom>
        </p:spPr>
      </p:pic>
      <p:pic>
        <p:nvPicPr>
          <p:cNvPr id="26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930" y="2427757"/>
            <a:ext cx="762850" cy="100124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0BF326-BEFC-452B-8D62-AC95E252D18F}"/>
              </a:ext>
            </a:extLst>
          </p:cNvPr>
          <p:cNvSpPr txBox="1"/>
          <p:nvPr/>
        </p:nvSpPr>
        <p:spPr>
          <a:xfrm>
            <a:off x="1880609" y="1457673"/>
            <a:ext cx="2058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Independent</a:t>
            </a:r>
          </a:p>
          <a:p>
            <a:pPr algn="ctr"/>
            <a:r>
              <a:rPr lang="en-GB" b="1" dirty="0"/>
              <a:t>Auditors</a:t>
            </a:r>
          </a:p>
        </p:txBody>
      </p:sp>
      <p:pic>
        <p:nvPicPr>
          <p:cNvPr id="7" name="Image 6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6A8DE8EF-8230-4636-BCC4-0140E54CF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305" y="2269797"/>
            <a:ext cx="2261352" cy="961075"/>
          </a:xfrm>
          <a:prstGeom prst="rect">
            <a:avLst/>
          </a:prstGeom>
        </p:spPr>
      </p:pic>
      <p:sp>
        <p:nvSpPr>
          <p:cNvPr id="8" name="Signe Plus 7">
            <a:extLst>
              <a:ext uri="{FF2B5EF4-FFF2-40B4-BE49-F238E27FC236}">
                <a16:creationId xmlns:a16="http://schemas.microsoft.com/office/drawing/2014/main" id="{A02E9FB1-87CA-49C4-82C7-E5A6FA815BD5}"/>
              </a:ext>
            </a:extLst>
          </p:cNvPr>
          <p:cNvSpPr/>
          <p:nvPr/>
        </p:nvSpPr>
        <p:spPr>
          <a:xfrm>
            <a:off x="5837605" y="3178970"/>
            <a:ext cx="566338" cy="543686"/>
          </a:xfrm>
          <a:prstGeom prst="mathPlu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015A903-9440-4907-9C59-F7542666CA32}"/>
              </a:ext>
            </a:extLst>
          </p:cNvPr>
          <p:cNvSpPr txBox="1"/>
          <p:nvPr/>
        </p:nvSpPr>
        <p:spPr>
          <a:xfrm>
            <a:off x="8034058" y="3720855"/>
            <a:ext cx="11521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50" b="1" dirty="0"/>
              <a:t>Coordination </a:t>
            </a:r>
          </a:p>
          <a:p>
            <a:pPr algn="ctr"/>
            <a:r>
              <a:rPr lang="fr-BE" sz="1050" b="1" dirty="0"/>
              <a:t>+ </a:t>
            </a:r>
          </a:p>
          <a:p>
            <a:pPr algn="ctr"/>
            <a:r>
              <a:rPr lang="fr-BE" sz="1050" b="1" dirty="0" err="1"/>
              <a:t>Technical</a:t>
            </a:r>
            <a:r>
              <a:rPr lang="fr-BE" sz="1050" b="1" dirty="0"/>
              <a:t> support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72E922F-FBAA-4D2C-B54A-AC5D2C266A98}"/>
              </a:ext>
            </a:extLst>
          </p:cNvPr>
          <p:cNvSpPr txBox="1"/>
          <p:nvPr/>
        </p:nvSpPr>
        <p:spPr>
          <a:xfrm>
            <a:off x="9336745" y="3767025"/>
            <a:ext cx="14650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050" b="1" dirty="0"/>
              <a:t>Communication and </a:t>
            </a:r>
            <a:r>
              <a:rPr lang="fr-BE" sz="1050" b="1" dirty="0" err="1"/>
              <a:t>logistics</a:t>
            </a:r>
            <a:r>
              <a:rPr lang="fr-BE" sz="1050" b="1" dirty="0"/>
              <a:t> support</a:t>
            </a:r>
          </a:p>
        </p:txBody>
      </p:sp>
      <p:sp>
        <p:nvSpPr>
          <p:cNvPr id="46" name="Rectangle: Rounded Corners 2">
            <a:extLst>
              <a:ext uri="{FF2B5EF4-FFF2-40B4-BE49-F238E27FC236}">
                <a16:creationId xmlns:a16="http://schemas.microsoft.com/office/drawing/2014/main" id="{8547860C-D8FF-45F9-B8ED-DBFFE8E63BB7}"/>
              </a:ext>
            </a:extLst>
          </p:cNvPr>
          <p:cNvSpPr/>
          <p:nvPr/>
        </p:nvSpPr>
        <p:spPr>
          <a:xfrm>
            <a:off x="7232570" y="1322948"/>
            <a:ext cx="3900082" cy="4724936"/>
          </a:xfrm>
          <a:prstGeom prst="round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0808518-6214-3151-68F3-00DD07525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897" y="4123821"/>
            <a:ext cx="777962" cy="9756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CE6A4B-C090-79BD-1A88-8CC7EB1E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1035" y="4124410"/>
            <a:ext cx="657119" cy="975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D2287A-7C9D-8A34-A47F-4C36EB915C65}"/>
              </a:ext>
            </a:extLst>
          </p:cNvPr>
          <p:cNvSpPr txBox="1"/>
          <p:nvPr/>
        </p:nvSpPr>
        <p:spPr>
          <a:xfrm>
            <a:off x="1871897" y="5143349"/>
            <a:ext cx="79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Fiona Lee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D10E50A6-B944-113C-A6D6-AB1371E70B4A}"/>
              </a:ext>
            </a:extLst>
          </p:cNvPr>
          <p:cNvSpPr txBox="1"/>
          <p:nvPr/>
        </p:nvSpPr>
        <p:spPr>
          <a:xfrm>
            <a:off x="2901049" y="5138660"/>
            <a:ext cx="79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Monica Million</a:t>
            </a:r>
          </a:p>
        </p:txBody>
      </p:sp>
    </p:spTree>
    <p:extLst>
      <p:ext uri="{BB962C8B-B14F-4D97-AF65-F5344CB8AC3E}">
        <p14:creationId xmlns:p14="http://schemas.microsoft.com/office/powerpoint/2010/main" val="357838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+mj-lt"/>
              </a:rPr>
              <a:t>Process – Pre-audit phase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7B61C2-85AA-4886-B237-DEE50644D41B}"/>
              </a:ext>
            </a:extLst>
          </p:cNvPr>
          <p:cNvSpPr txBox="1"/>
          <p:nvPr/>
        </p:nvSpPr>
        <p:spPr>
          <a:xfrm>
            <a:off x="1295399" y="1865446"/>
            <a:ext cx="9598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EENA </a:t>
            </a:r>
            <a:r>
              <a:rPr lang="fr-BE" dirty="0" err="1"/>
              <a:t>contacted</a:t>
            </a:r>
            <a:r>
              <a:rPr lang="fr-BE" dirty="0"/>
              <a:t> and </a:t>
            </a:r>
            <a:r>
              <a:rPr lang="fr-BE" i="1" dirty="0"/>
              <a:t>EENA </a:t>
            </a:r>
            <a:r>
              <a:rPr lang="fr-BE" i="1" dirty="0" err="1"/>
              <a:t>Quality</a:t>
            </a:r>
            <a:r>
              <a:rPr lang="fr-BE" i="1" dirty="0"/>
              <a:t> Standard for </a:t>
            </a:r>
            <a:r>
              <a:rPr lang="fr-BE" i="1" dirty="0" err="1"/>
              <a:t>TPSPs</a:t>
            </a:r>
            <a:r>
              <a:rPr lang="fr-BE" i="1" dirty="0"/>
              <a:t> </a:t>
            </a:r>
            <a:r>
              <a:rPr lang="fr-BE" dirty="0"/>
              <a:t>document </a:t>
            </a:r>
            <a:r>
              <a:rPr lang="fr-BE" dirty="0" err="1"/>
              <a:t>shared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</a:t>
            </a:r>
            <a:r>
              <a:rPr lang="fr-BE" dirty="0" err="1"/>
              <a:t>applicant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5" name="Graphique 4" descr="Badge 1 avec un remplissage uni">
            <a:extLst>
              <a:ext uri="{FF2B5EF4-FFF2-40B4-BE49-F238E27FC236}">
                <a16:creationId xmlns:a16="http://schemas.microsoft.com/office/drawing/2014/main" id="{11E8CFE1-9549-47A7-BDC3-967CD50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1592912"/>
            <a:ext cx="914400" cy="914400"/>
          </a:xfrm>
          <a:prstGeom prst="rect">
            <a:avLst/>
          </a:prstGeom>
        </p:spPr>
      </p:pic>
      <p:pic>
        <p:nvPicPr>
          <p:cNvPr id="59" name="Graphique 58" descr="Badge avec un remplissage uni">
            <a:extLst>
              <a:ext uri="{FF2B5EF4-FFF2-40B4-BE49-F238E27FC236}">
                <a16:creationId xmlns:a16="http://schemas.microsoft.com/office/drawing/2014/main" id="{B9E04486-53DC-4CC8-8EE4-FDE827A6A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544505"/>
            <a:ext cx="914400" cy="914400"/>
          </a:xfrm>
          <a:prstGeom prst="rect">
            <a:avLst/>
          </a:prstGeom>
        </p:spPr>
      </p:pic>
      <p:pic>
        <p:nvPicPr>
          <p:cNvPr id="63" name="Graphique 62" descr="Badge 3 avec un remplissage uni">
            <a:extLst>
              <a:ext uri="{FF2B5EF4-FFF2-40B4-BE49-F238E27FC236}">
                <a16:creationId xmlns:a16="http://schemas.microsoft.com/office/drawing/2014/main" id="{E406653A-CAAF-4EF8-91C6-3036CCB18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000" y="3496098"/>
            <a:ext cx="914400" cy="914400"/>
          </a:xfrm>
          <a:prstGeom prst="rect">
            <a:avLst/>
          </a:prstGeom>
        </p:spPr>
      </p:pic>
      <p:pic>
        <p:nvPicPr>
          <p:cNvPr id="65" name="Graphique 64" descr="Badge 4 avec un remplissage uni">
            <a:extLst>
              <a:ext uri="{FF2B5EF4-FFF2-40B4-BE49-F238E27FC236}">
                <a16:creationId xmlns:a16="http://schemas.microsoft.com/office/drawing/2014/main" id="{A22B2A81-DD15-4B15-8570-2784D74D32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000" y="4404574"/>
            <a:ext cx="914400" cy="914400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119E2443-55A1-4B42-B66E-ACA1A9F0A440}"/>
              </a:ext>
            </a:extLst>
          </p:cNvPr>
          <p:cNvSpPr txBox="1"/>
          <p:nvPr/>
        </p:nvSpPr>
        <p:spPr>
          <a:xfrm>
            <a:off x="1295400" y="2807305"/>
            <a:ext cx="68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Pre-audit</a:t>
            </a:r>
            <a:r>
              <a:rPr lang="fr-BE" dirty="0"/>
              <a:t> questionnaire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filled</a:t>
            </a:r>
            <a:r>
              <a:rPr lang="fr-BE" dirty="0"/>
              <a:t> in by the </a:t>
            </a:r>
            <a:r>
              <a:rPr lang="fr-BE" dirty="0" err="1"/>
              <a:t>applicant</a:t>
            </a:r>
            <a:endParaRPr lang="fr-BE" dirty="0"/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B4CCA76-4F8C-417D-B03E-E799165612D6}"/>
              </a:ext>
            </a:extLst>
          </p:cNvPr>
          <p:cNvSpPr txBox="1"/>
          <p:nvPr/>
        </p:nvSpPr>
        <p:spPr>
          <a:xfrm>
            <a:off x="1297968" y="4652357"/>
            <a:ext cx="1005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Assignment</a:t>
            </a:r>
            <a:r>
              <a:rPr lang="fr-BE" dirty="0"/>
              <a:t> of </a:t>
            </a:r>
            <a:r>
              <a:rPr lang="fr-BE" dirty="0" err="1"/>
              <a:t>auditors</a:t>
            </a:r>
            <a:r>
              <a:rPr lang="fr-BE" dirty="0"/>
              <a:t> (</a:t>
            </a:r>
            <a:r>
              <a:rPr lang="fr-BE" dirty="0" err="1"/>
              <a:t>they</a:t>
            </a:r>
            <a:r>
              <a:rPr lang="fr-BE" dirty="0"/>
              <a:t> are all Lead </a:t>
            </a:r>
            <a:r>
              <a:rPr lang="fr-BE" dirty="0" err="1"/>
              <a:t>Auditors</a:t>
            </a:r>
            <a:r>
              <a:rPr lang="fr-BE" dirty="0"/>
              <a:t> </a:t>
            </a:r>
            <a:r>
              <a:rPr lang="fr-BE" dirty="0" err="1"/>
              <a:t>trained</a:t>
            </a:r>
            <a:r>
              <a:rPr lang="fr-BE" dirty="0"/>
              <a:t> by EENA)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BA3E556-8E84-4C7F-843B-7AF882A16228}"/>
              </a:ext>
            </a:extLst>
          </p:cNvPr>
          <p:cNvSpPr txBox="1"/>
          <p:nvPr/>
        </p:nvSpPr>
        <p:spPr>
          <a:xfrm>
            <a:off x="1295400" y="3627171"/>
            <a:ext cx="1041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Formal</a:t>
            </a:r>
            <a:r>
              <a:rPr lang="fr-BE" dirty="0"/>
              <a:t> agreement (</a:t>
            </a:r>
            <a:r>
              <a:rPr lang="fr-BE" dirty="0" err="1"/>
              <a:t>including</a:t>
            </a:r>
            <a:r>
              <a:rPr lang="fr-BE" dirty="0"/>
              <a:t> </a:t>
            </a:r>
            <a:r>
              <a:rPr lang="fr-BE" dirty="0" err="1"/>
              <a:t>work</a:t>
            </a:r>
            <a:r>
              <a:rPr lang="fr-BE" dirty="0"/>
              <a:t> description, </a:t>
            </a:r>
            <a:r>
              <a:rPr lang="fr-BE" dirty="0" err="1"/>
              <a:t>confidentiality</a:t>
            </a:r>
            <a:r>
              <a:rPr lang="fr-BE" dirty="0"/>
              <a:t> clause, </a:t>
            </a:r>
            <a:r>
              <a:rPr lang="fr-BE" dirty="0" err="1"/>
              <a:t>costs</a:t>
            </a:r>
            <a:r>
              <a:rPr lang="fr-BE" dirty="0"/>
              <a:t>, </a:t>
            </a:r>
            <a:r>
              <a:rPr lang="fr-BE" dirty="0" err="1"/>
              <a:t>payment</a:t>
            </a:r>
            <a:r>
              <a:rPr lang="fr-BE" dirty="0"/>
              <a:t> plan) </a:t>
            </a:r>
            <a:r>
              <a:rPr lang="fr-BE" dirty="0" err="1"/>
              <a:t>between</a:t>
            </a:r>
            <a:r>
              <a:rPr lang="fr-BE" dirty="0"/>
              <a:t> EENA and the </a:t>
            </a:r>
            <a:r>
              <a:rPr lang="fr-BE" dirty="0" err="1"/>
              <a:t>applicant</a:t>
            </a:r>
            <a:r>
              <a:rPr lang="fr-BE" dirty="0"/>
              <a:t>. Fix </a:t>
            </a:r>
            <a:r>
              <a:rPr lang="fr-BE" dirty="0" err="1"/>
              <a:t>prices</a:t>
            </a:r>
            <a:r>
              <a:rPr lang="fr-BE" dirty="0"/>
              <a:t> for the audit (+ </a:t>
            </a:r>
            <a:r>
              <a:rPr lang="fr-BE" dirty="0" err="1"/>
              <a:t>eventual</a:t>
            </a:r>
            <a:r>
              <a:rPr lang="fr-BE" dirty="0"/>
              <a:t> </a:t>
            </a:r>
            <a:r>
              <a:rPr lang="fr-BE" dirty="0" err="1"/>
              <a:t>travel</a:t>
            </a:r>
            <a:r>
              <a:rPr lang="fr-BE" dirty="0"/>
              <a:t> </a:t>
            </a:r>
            <a:r>
              <a:rPr lang="fr-BE" dirty="0" err="1"/>
              <a:t>costs</a:t>
            </a:r>
            <a:r>
              <a:rPr lang="fr-B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00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+mj-lt"/>
              </a:rPr>
              <a:t>Process – Documentation Review</a:t>
            </a:r>
            <a:br>
              <a:rPr lang="en-GB" sz="4800" dirty="0">
                <a:latin typeface="+mj-lt"/>
              </a:rPr>
            </a:br>
            <a:r>
              <a:rPr lang="en-GB" sz="2400" dirty="0">
                <a:latin typeface="+mj-lt"/>
              </a:rPr>
              <a:t>(1</a:t>
            </a:r>
            <a:r>
              <a:rPr lang="en-GB" sz="2400" baseline="30000" dirty="0">
                <a:latin typeface="+mj-lt"/>
              </a:rPr>
              <a:t>st</a:t>
            </a:r>
            <a:r>
              <a:rPr lang="en-GB" sz="2400" dirty="0">
                <a:latin typeface="+mj-lt"/>
              </a:rPr>
              <a:t> Phase)</a:t>
            </a:r>
            <a:endParaRPr lang="en-GB" sz="4800" dirty="0"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7B61C2-85AA-4886-B237-DEE50644D41B}"/>
              </a:ext>
            </a:extLst>
          </p:cNvPr>
          <p:cNvSpPr txBox="1"/>
          <p:nvPr/>
        </p:nvSpPr>
        <p:spPr>
          <a:xfrm>
            <a:off x="1560576" y="2484139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Applicant required to provide documents (or samples if so agreed) to auditors. These documents must be in English.</a:t>
            </a:r>
          </a:p>
        </p:txBody>
      </p:sp>
      <p:pic>
        <p:nvPicPr>
          <p:cNvPr id="5" name="Graphique 4" descr="Badge 1 avec un remplissage uni">
            <a:extLst>
              <a:ext uri="{FF2B5EF4-FFF2-40B4-BE49-F238E27FC236}">
                <a16:creationId xmlns:a16="http://schemas.microsoft.com/office/drawing/2014/main" id="{11E8CFE1-9549-47A7-BDC3-967CD50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176" y="2211605"/>
            <a:ext cx="914400" cy="914400"/>
          </a:xfrm>
          <a:prstGeom prst="rect">
            <a:avLst/>
          </a:prstGeom>
        </p:spPr>
      </p:pic>
      <p:pic>
        <p:nvPicPr>
          <p:cNvPr id="59" name="Graphique 58" descr="Badge avec un remplissage uni">
            <a:extLst>
              <a:ext uri="{FF2B5EF4-FFF2-40B4-BE49-F238E27FC236}">
                <a16:creationId xmlns:a16="http://schemas.microsoft.com/office/drawing/2014/main" id="{B9E04486-53DC-4CC8-8EE4-FDE827A6A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176" y="3163198"/>
            <a:ext cx="914400" cy="914400"/>
          </a:xfrm>
          <a:prstGeom prst="rect">
            <a:avLst/>
          </a:prstGeom>
        </p:spPr>
      </p:pic>
      <p:pic>
        <p:nvPicPr>
          <p:cNvPr id="63" name="Graphique 62" descr="Badge 3 avec un remplissage uni">
            <a:extLst>
              <a:ext uri="{FF2B5EF4-FFF2-40B4-BE49-F238E27FC236}">
                <a16:creationId xmlns:a16="http://schemas.microsoft.com/office/drawing/2014/main" id="{E406653A-CAAF-4EF8-91C6-3036CCB18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176" y="4114791"/>
            <a:ext cx="914400" cy="914400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119E2443-55A1-4B42-B66E-ACA1A9F0A440}"/>
              </a:ext>
            </a:extLst>
          </p:cNvPr>
          <p:cNvSpPr txBox="1"/>
          <p:nvPr/>
        </p:nvSpPr>
        <p:spPr>
          <a:xfrm>
            <a:off x="1560576" y="3425998"/>
            <a:ext cx="680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Desktop audit </a:t>
            </a:r>
            <a:r>
              <a:rPr lang="fr-BE" dirty="0" err="1"/>
              <a:t>conducted</a:t>
            </a:r>
            <a:r>
              <a:rPr lang="fr-BE" dirty="0"/>
              <a:t> </a:t>
            </a:r>
            <a:r>
              <a:rPr lang="fr-BE" dirty="0" err="1"/>
              <a:t>remotely</a:t>
            </a:r>
            <a:r>
              <a:rPr lang="fr-BE" dirty="0"/>
              <a:t> by </a:t>
            </a:r>
            <a:r>
              <a:rPr lang="fr-BE" dirty="0" err="1"/>
              <a:t>auditors</a:t>
            </a:r>
            <a:r>
              <a:rPr lang="fr-BE" dirty="0"/>
              <a:t>.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D906AE18-80A1-40A5-808F-9D8E7AB73E3E}"/>
              </a:ext>
            </a:extLst>
          </p:cNvPr>
          <p:cNvSpPr txBox="1"/>
          <p:nvPr/>
        </p:nvSpPr>
        <p:spPr>
          <a:xfrm>
            <a:off x="1563144" y="4404073"/>
            <a:ext cx="959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Intermediate</a:t>
            </a:r>
            <a:r>
              <a:rPr lang="fr-BE" dirty="0"/>
              <a:t> report </a:t>
            </a:r>
            <a:r>
              <a:rPr lang="fr-BE" dirty="0" err="1"/>
              <a:t>prepared</a:t>
            </a:r>
            <a:r>
              <a:rPr lang="fr-BE" dirty="0"/>
              <a:t> by </a:t>
            </a:r>
            <a:r>
              <a:rPr lang="fr-BE" dirty="0" err="1"/>
              <a:t>auditors</a:t>
            </a:r>
            <a:r>
              <a:rPr lang="fr-BE" dirty="0"/>
              <a:t> and </a:t>
            </a:r>
            <a:r>
              <a:rPr lang="fr-BE" dirty="0" err="1"/>
              <a:t>shared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the </a:t>
            </a:r>
            <a:r>
              <a:rPr lang="fr-BE" dirty="0" err="1"/>
              <a:t>applicant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836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latin typeface="+mj-lt"/>
              </a:rPr>
              <a:t>Process – Verification audit</a:t>
            </a:r>
            <a:br>
              <a:rPr lang="en-GB" sz="4800" dirty="0">
                <a:latin typeface="+mj-lt"/>
              </a:rPr>
            </a:br>
            <a:r>
              <a:rPr lang="en-GB" sz="2400" dirty="0">
                <a:latin typeface="+mj-lt"/>
              </a:rPr>
              <a:t>(2</a:t>
            </a:r>
            <a:r>
              <a:rPr lang="en-GB" sz="2400" baseline="30000" dirty="0">
                <a:latin typeface="+mj-lt"/>
              </a:rPr>
              <a:t>nd</a:t>
            </a:r>
            <a:r>
              <a:rPr lang="en-GB" sz="2400" dirty="0">
                <a:latin typeface="+mj-lt"/>
              </a:rPr>
              <a:t> Phase)</a:t>
            </a:r>
            <a:endParaRPr lang="en-GB" sz="4800" dirty="0">
              <a:latin typeface="+mj-lt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7B61C2-85AA-4886-B237-DEE50644D41B}"/>
              </a:ext>
            </a:extLst>
          </p:cNvPr>
          <p:cNvSpPr txBox="1"/>
          <p:nvPr/>
        </p:nvSpPr>
        <p:spPr>
          <a:xfrm>
            <a:off x="1428108" y="1994912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Preparatory work based on findings of 1</a:t>
            </a:r>
            <a:r>
              <a:rPr lang="en-US" baseline="30000" dirty="0"/>
              <a:t>st</a:t>
            </a:r>
            <a:r>
              <a:rPr lang="en-US" dirty="0"/>
              <a:t> phase of the audit. The 2</a:t>
            </a:r>
            <a:r>
              <a:rPr lang="en-US" baseline="30000" dirty="0"/>
              <a:t>nd</a:t>
            </a:r>
            <a:r>
              <a:rPr lang="en-US" dirty="0"/>
              <a:t> Phase audit plan prepared by auditors.</a:t>
            </a:r>
          </a:p>
        </p:txBody>
      </p:sp>
      <p:pic>
        <p:nvPicPr>
          <p:cNvPr id="5" name="Graphique 4" descr="Badge 1 avec un remplissage uni">
            <a:extLst>
              <a:ext uri="{FF2B5EF4-FFF2-40B4-BE49-F238E27FC236}">
                <a16:creationId xmlns:a16="http://schemas.microsoft.com/office/drawing/2014/main" id="{11E8CFE1-9549-47A7-BDC3-967CD50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708" y="1853009"/>
            <a:ext cx="914400" cy="914400"/>
          </a:xfrm>
          <a:prstGeom prst="rect">
            <a:avLst/>
          </a:prstGeom>
        </p:spPr>
      </p:pic>
      <p:pic>
        <p:nvPicPr>
          <p:cNvPr id="59" name="Graphique 58" descr="Badge avec un remplissage uni">
            <a:extLst>
              <a:ext uri="{FF2B5EF4-FFF2-40B4-BE49-F238E27FC236}">
                <a16:creationId xmlns:a16="http://schemas.microsoft.com/office/drawing/2014/main" id="{B9E04486-53DC-4CC8-8EE4-FDE827A6A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708" y="2804602"/>
            <a:ext cx="914400" cy="914400"/>
          </a:xfrm>
          <a:prstGeom prst="rect">
            <a:avLst/>
          </a:prstGeom>
        </p:spPr>
      </p:pic>
      <p:pic>
        <p:nvPicPr>
          <p:cNvPr id="63" name="Graphique 62" descr="Badge 3 avec un remplissage uni">
            <a:extLst>
              <a:ext uri="{FF2B5EF4-FFF2-40B4-BE49-F238E27FC236}">
                <a16:creationId xmlns:a16="http://schemas.microsoft.com/office/drawing/2014/main" id="{E406653A-CAAF-4EF8-91C6-3036CCB18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708" y="3756195"/>
            <a:ext cx="914400" cy="914400"/>
          </a:xfrm>
          <a:prstGeom prst="rect">
            <a:avLst/>
          </a:prstGeom>
        </p:spPr>
      </p:pic>
      <p:pic>
        <p:nvPicPr>
          <p:cNvPr id="65" name="Graphique 64" descr="Badge 4 avec un remplissage uni">
            <a:extLst>
              <a:ext uri="{FF2B5EF4-FFF2-40B4-BE49-F238E27FC236}">
                <a16:creationId xmlns:a16="http://schemas.microsoft.com/office/drawing/2014/main" id="{A22B2A81-DD15-4B15-8570-2784D74D32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3708" y="4664671"/>
            <a:ext cx="914400" cy="914400"/>
          </a:xfrm>
          <a:prstGeom prst="rect">
            <a:avLst/>
          </a:prstGeom>
        </p:spPr>
      </p:pic>
      <p:sp>
        <p:nvSpPr>
          <p:cNvPr id="66" name="ZoneTexte 65">
            <a:extLst>
              <a:ext uri="{FF2B5EF4-FFF2-40B4-BE49-F238E27FC236}">
                <a16:creationId xmlns:a16="http://schemas.microsoft.com/office/drawing/2014/main" id="{119E2443-55A1-4B42-B66E-ACA1A9F0A440}"/>
              </a:ext>
            </a:extLst>
          </p:cNvPr>
          <p:cNvSpPr txBox="1"/>
          <p:nvPr/>
        </p:nvSpPr>
        <p:spPr>
          <a:xfrm>
            <a:off x="1428108" y="3067402"/>
            <a:ext cx="101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Online</a:t>
            </a:r>
            <a:r>
              <a:rPr lang="en-US" dirty="0"/>
              <a:t> or </a:t>
            </a:r>
            <a:r>
              <a:rPr lang="en-US" b="1" dirty="0"/>
              <a:t>Onsite</a:t>
            </a:r>
            <a:r>
              <a:rPr lang="en-US" dirty="0"/>
              <a:t> interviews and checks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7B4CCA76-4F8C-417D-B03E-E799165612D6}"/>
              </a:ext>
            </a:extLst>
          </p:cNvPr>
          <p:cNvSpPr txBox="1"/>
          <p:nvPr/>
        </p:nvSpPr>
        <p:spPr>
          <a:xfrm>
            <a:off x="1428108" y="4660206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assessment supports certification, an EENA certificate is given. If certification is not recommended, the applicant can fix any issues before a final evaluation decides if the certificate will be issued.</a:t>
            </a:r>
            <a:endParaRPr lang="fr-BE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BA3E556-8E84-4C7F-843B-7AF882A16228}"/>
              </a:ext>
            </a:extLst>
          </p:cNvPr>
          <p:cNvSpPr txBox="1"/>
          <p:nvPr/>
        </p:nvSpPr>
        <p:spPr>
          <a:xfrm>
            <a:off x="1428108" y="4044573"/>
            <a:ext cx="10413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Final report </a:t>
            </a:r>
            <a:r>
              <a:rPr lang="fr-BE" dirty="0" err="1"/>
              <a:t>prepared</a:t>
            </a:r>
            <a:r>
              <a:rPr lang="fr-BE" dirty="0"/>
              <a:t> by </a:t>
            </a:r>
            <a:r>
              <a:rPr lang="fr-BE" dirty="0" err="1"/>
              <a:t>auditors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69709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84"/>
            <a:ext cx="9980488" cy="932334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Process – Once you have passed the audit successfully!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27B61C2-85AA-4886-B237-DEE50644D41B}"/>
              </a:ext>
            </a:extLst>
          </p:cNvPr>
          <p:cNvSpPr txBox="1"/>
          <p:nvPr/>
        </p:nvSpPr>
        <p:spPr>
          <a:xfrm>
            <a:off x="1551397" y="2271395"/>
            <a:ext cx="8996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 release and communication prepared by EENA, with the certificate usually handed over to the certified organisation during the EENA annual event.</a:t>
            </a:r>
          </a:p>
        </p:txBody>
      </p:sp>
      <p:pic>
        <p:nvPicPr>
          <p:cNvPr id="5" name="Graphique 4" descr="Badge 1 avec un remplissage uni">
            <a:extLst>
              <a:ext uri="{FF2B5EF4-FFF2-40B4-BE49-F238E27FC236}">
                <a16:creationId xmlns:a16="http://schemas.microsoft.com/office/drawing/2014/main" id="{11E8CFE1-9549-47A7-BDC3-967CD507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998" y="2151429"/>
            <a:ext cx="914400" cy="914400"/>
          </a:xfrm>
          <a:prstGeom prst="rect">
            <a:avLst/>
          </a:prstGeom>
        </p:spPr>
      </p:pic>
      <p:pic>
        <p:nvPicPr>
          <p:cNvPr id="59" name="Graphique 58" descr="Badge avec un remplissage uni">
            <a:extLst>
              <a:ext uri="{FF2B5EF4-FFF2-40B4-BE49-F238E27FC236}">
                <a16:creationId xmlns:a16="http://schemas.microsoft.com/office/drawing/2014/main" id="{B9E04486-53DC-4CC8-8EE4-FDE827A6A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6998" y="3663276"/>
            <a:ext cx="914400" cy="91440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9BA3E556-8E84-4C7F-843B-7AF882A16228}"/>
              </a:ext>
            </a:extLst>
          </p:cNvPr>
          <p:cNvSpPr txBox="1"/>
          <p:nvPr/>
        </p:nvSpPr>
        <p:spPr>
          <a:xfrm>
            <a:off x="1551398" y="3792172"/>
            <a:ext cx="9191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3 years, the audit process should be done again to maintain the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507931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F09EA8E-924C-426B-9E4F-F2FFDA669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8" t="17747"/>
          <a:stretch/>
        </p:blipFill>
        <p:spPr>
          <a:xfrm>
            <a:off x="-230293" y="-914401"/>
            <a:ext cx="12409633" cy="718783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C5C7393-E477-40D5-BCA3-E82B451D80DA}"/>
              </a:ext>
            </a:extLst>
          </p:cNvPr>
          <p:cNvSpPr/>
          <p:nvPr/>
        </p:nvSpPr>
        <p:spPr>
          <a:xfrm>
            <a:off x="-78818" y="-813819"/>
            <a:ext cx="12258159" cy="6862612"/>
          </a:xfrm>
          <a:prstGeom prst="rect">
            <a:avLst/>
          </a:prstGeom>
          <a:solidFill>
            <a:srgbClr val="FC5507">
              <a:alpha val="40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2" name="Rectangle 1"/>
          <p:cNvSpPr/>
          <p:nvPr/>
        </p:nvSpPr>
        <p:spPr>
          <a:xfrm>
            <a:off x="0" y="6048788"/>
            <a:ext cx="12192000" cy="809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729" y="6228830"/>
            <a:ext cx="968507" cy="353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0" y="5987834"/>
            <a:ext cx="3048000" cy="6095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987834"/>
            <a:ext cx="3048000" cy="609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987834"/>
            <a:ext cx="3048000" cy="609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87834"/>
            <a:ext cx="3048000" cy="609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03774" y="299652"/>
            <a:ext cx="518445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b="1" dirty="0">
                <a:solidFill>
                  <a:srgbClr val="FDC00D"/>
                </a:solidFill>
                <a:latin typeface="+mj-lt"/>
              </a:rPr>
              <a:t>CONTACT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58034" y="2259814"/>
            <a:ext cx="5184453" cy="197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733" dirty="0">
                <a:solidFill>
                  <a:prstClr val="white"/>
                </a:solidFill>
                <a:latin typeface="+mj-lt"/>
              </a:rPr>
              <a:t>Cristina LUMBRERAS</a:t>
            </a:r>
          </a:p>
          <a:p>
            <a:pPr algn="ctr"/>
            <a:r>
              <a:rPr lang="fr-FR" sz="2400" dirty="0" err="1">
                <a:solidFill>
                  <a:prstClr val="white"/>
                </a:solidFill>
                <a:latin typeface="+mj-lt"/>
              </a:rPr>
              <a:t>Technical</a:t>
            </a:r>
            <a:r>
              <a:rPr lang="fr-FR" sz="2400" dirty="0">
                <a:solidFill>
                  <a:prstClr val="white"/>
                </a:solidFill>
                <a:latin typeface="+mj-lt"/>
              </a:rPr>
              <a:t> Director</a:t>
            </a:r>
          </a:p>
          <a:p>
            <a:pPr algn="ctr"/>
            <a:r>
              <a:rPr lang="fr-FR" sz="2400" dirty="0">
                <a:solidFill>
                  <a:prstClr val="white"/>
                </a:solidFill>
                <a:latin typeface="+mj-lt"/>
              </a:rPr>
              <a:t>cl@eena.org </a:t>
            </a:r>
          </a:p>
          <a:p>
            <a:pPr algn="ctr"/>
            <a:endParaRPr lang="fr-FR" sz="3733" dirty="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155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48788"/>
            <a:ext cx="12192000" cy="8092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29" y="6228830"/>
            <a:ext cx="968507" cy="3534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0" y="5987834"/>
            <a:ext cx="3048000" cy="6095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0" y="5987834"/>
            <a:ext cx="3048000" cy="6095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5987834"/>
            <a:ext cx="3048000" cy="6095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87834"/>
            <a:ext cx="3048000" cy="609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Marcador de posición de imagen 6">
            <a:extLst>
              <a:ext uri="{FF2B5EF4-FFF2-40B4-BE49-F238E27FC236}">
                <a16:creationId xmlns:a16="http://schemas.microsoft.com/office/drawing/2014/main" id="{6B7B6CA1-C903-4481-90C1-909FE4F11D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478" r="13478"/>
          <a:stretch>
            <a:fillRect/>
          </a:stretch>
        </p:blipFill>
        <p:spPr>
          <a:xfrm>
            <a:off x="625432" y="162962"/>
            <a:ext cx="5680605" cy="5281457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EB8C20B-6B3D-65FB-6811-95097E4E76CF}"/>
              </a:ext>
            </a:extLst>
          </p:cNvPr>
          <p:cNvSpPr txBox="1">
            <a:spLocks/>
          </p:cNvSpPr>
          <p:nvPr/>
        </p:nvSpPr>
        <p:spPr>
          <a:xfrm>
            <a:off x="526686" y="5353115"/>
            <a:ext cx="11187834" cy="418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1800" dirty="0">
                <a:ea typeface="Helvetica Neue Medium" charset="0"/>
                <a:cs typeface="Helvetica Neue Medium" charset="0"/>
              </a:rPr>
              <a:t>Brussels-based organisation set up in </a:t>
            </a:r>
            <a:r>
              <a:rPr lang="en-GB" sz="1800" b="1" dirty="0">
                <a:ea typeface="Helvetica Neue Medium" charset="0"/>
                <a:cs typeface="Helvetica Neue Medium" charset="0"/>
              </a:rPr>
              <a:t>1999 </a:t>
            </a:r>
            <a:r>
              <a:rPr lang="en-GB" sz="1800" dirty="0">
                <a:ea typeface="Helvetica Neue Medium" charset="0"/>
                <a:cs typeface="Helvetica Neue Medium" charset="0"/>
              </a:rPr>
              <a:t>to promote awareness of the pan-European emergency number, 112</a:t>
            </a:r>
            <a:endParaRPr lang="en-GB" sz="1800" dirty="0">
              <a:ea typeface="Helvetica Neue Light" charset="0"/>
              <a:cs typeface="Helvetica Neue Light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4CEBBC-ECEA-E2AE-AB04-CCBA469FC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5" y="625741"/>
            <a:ext cx="10651478" cy="4461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738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3621024" y="2090554"/>
            <a:ext cx="8022330" cy="3651878"/>
          </a:xfrm>
        </p:spPr>
        <p:txBody>
          <a:bodyPr/>
          <a:lstStyle/>
          <a:p>
            <a:pPr marL="0" indent="0" algn="just" defTabSz="914400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None/>
            </a:pPr>
            <a:r>
              <a:rPr lang="en-US" sz="2400" b="1" kern="100" dirty="0">
                <a:solidFill>
                  <a:srgbClr val="C0000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Quality in Emergency Services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This certification extends EENA's existing PSAP </a:t>
            </a:r>
            <a:r>
              <a:rPr lang="en-US" sz="2400" dirty="0" err="1">
                <a:solidFill>
                  <a:schemeClr val="tx1"/>
                </a:solidFill>
                <a:latin typeface="+mj-lt"/>
              </a:rPr>
              <a:t>programme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 cover TPSPs</a:t>
            </a:r>
          </a:p>
          <a:p>
            <a:pPr marL="0" indent="0">
              <a:buClr>
                <a:srgbClr val="FFC000"/>
              </a:buClr>
              <a:buNone/>
            </a:pP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Public Safety Answering Points (PSAPs) depend on Third-Party Service Providers (TPSPs) to ensure consistent and high-quality emergency services when these providers are involved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635D6B-98E0-6986-053D-1CAED2C524B8}"/>
              </a:ext>
            </a:extLst>
          </p:cNvPr>
          <p:cNvSpPr txBox="1">
            <a:spLocks/>
          </p:cNvSpPr>
          <p:nvPr/>
        </p:nvSpPr>
        <p:spPr>
          <a:xfrm>
            <a:off x="1" y="202967"/>
            <a:ext cx="11785351" cy="118474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b="0" i="0" kern="1200">
                <a:solidFill>
                  <a:schemeClr val="tx1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 sz="4400" dirty="0">
                <a:latin typeface="+mj-lt"/>
              </a:rPr>
              <a:t>Why the Certification </a:t>
            </a:r>
            <a:r>
              <a:rPr lang="en-US" sz="4400" dirty="0" err="1">
                <a:latin typeface="+mj-lt"/>
              </a:rPr>
              <a:t>Programme</a:t>
            </a:r>
            <a:r>
              <a:rPr lang="en-US" sz="4400" dirty="0">
                <a:latin typeface="+mj-lt"/>
              </a:rPr>
              <a:t> for TPSPs?</a:t>
            </a:r>
            <a:endParaRPr lang="en-GB" sz="4400" dirty="0">
              <a:latin typeface="+mj-lt"/>
            </a:endParaRPr>
          </a:p>
        </p:txBody>
      </p:sp>
      <p:pic>
        <p:nvPicPr>
          <p:cNvPr id="5" name="Gráfico 4" descr="Insignia de portapapeles contorno">
            <a:extLst>
              <a:ext uri="{FF2B5EF4-FFF2-40B4-BE49-F238E27FC236}">
                <a16:creationId xmlns:a16="http://schemas.microsoft.com/office/drawing/2014/main" id="{E1DF0F87-4D15-3261-1F2E-7A089008E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736" y="2512787"/>
            <a:ext cx="2537679" cy="253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6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0AC98-B1D6-9F52-E327-EA4D6EFB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FC6CD2-580D-0D87-AC83-7AB1A8B91679}"/>
              </a:ext>
            </a:extLst>
          </p:cNvPr>
          <p:cNvSpPr txBox="1">
            <a:spLocks/>
          </p:cNvSpPr>
          <p:nvPr/>
        </p:nvSpPr>
        <p:spPr>
          <a:xfrm>
            <a:off x="1" y="202967"/>
            <a:ext cx="11785351" cy="1184743"/>
          </a:xfrm>
          <a:prstGeom prst="rect">
            <a:avLst/>
          </a:prstGeom>
        </p:spPr>
        <p:txBody>
          <a:bodyPr/>
          <a:lstStyle>
            <a:lvl1pPr algn="ctr" defTabSz="609585" rtl="0" eaLnBrk="1" latinLnBrk="0" hangingPunct="1">
              <a:spcBef>
                <a:spcPct val="0"/>
              </a:spcBef>
              <a:buNone/>
              <a:defRPr sz="5867" b="0" i="0" kern="1200">
                <a:solidFill>
                  <a:schemeClr val="tx1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 sz="4000" dirty="0">
                <a:latin typeface="+mj-lt"/>
              </a:rPr>
              <a:t>Why the Certification </a:t>
            </a:r>
            <a:r>
              <a:rPr lang="en-US" sz="4000" dirty="0" err="1">
                <a:latin typeface="+mj-lt"/>
              </a:rPr>
              <a:t>Programme</a:t>
            </a:r>
            <a:r>
              <a:rPr lang="en-US" sz="4000" dirty="0">
                <a:latin typeface="+mj-lt"/>
              </a:rPr>
              <a:t> for TPSPs?</a:t>
            </a:r>
            <a:endParaRPr lang="en-GB" sz="4000" dirty="0">
              <a:latin typeface="+mj-lt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21D8B20-90AD-5C2D-BB95-F982773359ED}"/>
              </a:ext>
            </a:extLst>
          </p:cNvPr>
          <p:cNvSpPr/>
          <p:nvPr/>
        </p:nvSpPr>
        <p:spPr>
          <a:xfrm>
            <a:off x="893135" y="2026757"/>
            <a:ext cx="10451805" cy="35234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s-ES" sz="2000" b="1" dirty="0">
                <a:solidFill>
                  <a:schemeClr val="tx1"/>
                </a:solidFill>
                <a:latin typeface="+mj-lt"/>
              </a:rPr>
              <a:t>Driving Excellence in Emergency Services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 dirty="0">
              <a:solidFill>
                <a:schemeClr val="tx1"/>
              </a:solidFill>
              <a:latin typeface="+mj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s-ES" b="1" dirty="0">
              <a:solidFill>
                <a:schemeClr val="tx1"/>
              </a:solidFill>
              <a:latin typeface="+mj-lt"/>
            </a:endParaRP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r>
              <a:rPr lang="en-US" altLang="es-ES" dirty="0">
                <a:solidFill>
                  <a:schemeClr val="tx1"/>
                </a:solidFill>
                <a:latin typeface="+mj-lt"/>
              </a:rPr>
              <a:t>The </a:t>
            </a: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Programme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ensures TPSPs deliver the highest standards of emergency services</a:t>
            </a:r>
          </a:p>
          <a:p>
            <a:pPr marL="457189" indent="-457189"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es-ES" dirty="0">
              <a:solidFill>
                <a:schemeClr val="tx1"/>
              </a:solidFill>
              <a:latin typeface="+mj-lt"/>
            </a:endParaRP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r>
              <a:rPr lang="en-US" altLang="es-ES" dirty="0" err="1">
                <a:solidFill>
                  <a:schemeClr val="tx1"/>
                </a:solidFill>
                <a:latin typeface="+mj-lt"/>
              </a:rPr>
              <a:t>Recognises</a:t>
            </a:r>
            <a:r>
              <a:rPr lang="en-US" altLang="es-ES" dirty="0">
                <a:solidFill>
                  <a:schemeClr val="tx1"/>
                </a:solidFill>
                <a:latin typeface="+mj-lt"/>
              </a:rPr>
              <a:t> those providing exceptional service and helps others improve</a:t>
            </a: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Independent assessment and validation of TPSP services</a:t>
            </a: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r>
              <a:rPr lang="en-US" dirty="0">
                <a:solidFill>
                  <a:schemeClr val="tx1"/>
                </a:solidFill>
                <a:latin typeface="+mj-lt"/>
              </a:rPr>
              <a:t>Benchmarking TPSPs against specific targets to ensure high-quality service for both end-users and PSAPs</a:t>
            </a: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</a:pPr>
            <a:endParaRPr lang="es-E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666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AF0AB-1F55-26EC-369A-FAE3E27D6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606A0C6-488F-FC57-BDC4-5FB840FC3041}"/>
              </a:ext>
            </a:extLst>
          </p:cNvPr>
          <p:cNvSpPr txBox="1"/>
          <p:nvPr/>
        </p:nvSpPr>
        <p:spPr>
          <a:xfrm>
            <a:off x="653853" y="2261803"/>
            <a:ext cx="11210587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671E56B-E64F-E3E0-1417-FA28B3484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Objectives of the Certification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DF80A2B-39DC-2C66-4AF0-927014387BD9}"/>
              </a:ext>
            </a:extLst>
          </p:cNvPr>
          <p:cNvSpPr txBox="1"/>
          <p:nvPr/>
        </p:nvSpPr>
        <p:spPr>
          <a:xfrm>
            <a:off x="1751336" y="1840114"/>
            <a:ext cx="9892544" cy="347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Improving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Quality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dirty="0" err="1">
                <a:latin typeface="+mj-lt"/>
              </a:rPr>
              <a:t>Ensure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TPSPs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provide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consistent</a:t>
            </a:r>
            <a:r>
              <a:rPr lang="es-ES" altLang="es-ES" dirty="0">
                <a:latin typeface="+mj-lt"/>
              </a:rPr>
              <a:t> and </a:t>
            </a:r>
            <a:r>
              <a:rPr lang="es-ES" altLang="es-ES" dirty="0" err="1">
                <a:latin typeface="+mj-lt"/>
              </a:rPr>
              <a:t>high-quality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emergency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access</a:t>
            </a:r>
            <a:endParaRPr lang="es-ES" altLang="es-ES" dirty="0"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dirty="0" err="1">
                <a:latin typeface="+mj-lt"/>
              </a:rPr>
              <a:t>Enhance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confidence</a:t>
            </a:r>
            <a:r>
              <a:rPr lang="es-ES" altLang="es-ES" dirty="0">
                <a:latin typeface="+mj-lt"/>
              </a:rPr>
              <a:t> in TPSP </a:t>
            </a:r>
            <a:r>
              <a:rPr lang="es-ES" altLang="es-ES" dirty="0" err="1">
                <a:latin typeface="+mj-lt"/>
              </a:rPr>
              <a:t>services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from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PSAPs</a:t>
            </a:r>
            <a:endParaRPr lang="es-ES" altLang="es-ES" dirty="0"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endParaRPr lang="es-ES" altLang="es-ES" dirty="0"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endParaRPr lang="es-ES" altLang="es-ES" dirty="0"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endParaRPr lang="es-ES" altLang="es-ES" dirty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Benchmarking 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for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Improvement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s-ES" altLang="es-ES" dirty="0" err="1">
                <a:latin typeface="+mj-lt"/>
              </a:rPr>
              <a:t>TPSPs</a:t>
            </a:r>
            <a:r>
              <a:rPr lang="es-ES" altLang="es-ES" dirty="0">
                <a:latin typeface="+mj-lt"/>
              </a:rPr>
              <a:t> are </a:t>
            </a:r>
            <a:r>
              <a:rPr lang="es-ES" altLang="es-ES" dirty="0" err="1">
                <a:latin typeface="+mj-lt"/>
              </a:rPr>
              <a:t>evaluated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based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on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specific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audit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criteria</a:t>
            </a:r>
            <a:r>
              <a:rPr lang="es-ES" altLang="es-ES" dirty="0">
                <a:latin typeface="+mj-lt"/>
              </a:rPr>
              <a:t>, </a:t>
            </a:r>
            <a:r>
              <a:rPr lang="es-ES" altLang="es-ES" dirty="0" err="1">
                <a:latin typeface="+mj-lt"/>
              </a:rPr>
              <a:t>identifying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service</a:t>
            </a:r>
            <a:r>
              <a:rPr lang="es-ES" altLang="es-ES" dirty="0">
                <a:latin typeface="+mj-lt"/>
              </a:rPr>
              <a:t> gaps and </a:t>
            </a:r>
            <a:r>
              <a:rPr lang="es-ES" altLang="es-ES" dirty="0" err="1">
                <a:latin typeface="+mj-lt"/>
              </a:rPr>
              <a:t>equipping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them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for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improvement</a:t>
            </a:r>
            <a:endParaRPr lang="es-ES" altLang="es-ES" dirty="0">
              <a:latin typeface="+mj-lt"/>
            </a:endParaRPr>
          </a:p>
          <a:p>
            <a:endParaRPr lang="es-ES" dirty="0"/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ADB45D01-A594-72EE-ED2F-CBFCA4BB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81" y="1799175"/>
            <a:ext cx="1108995" cy="1217696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F7CFA66-D3BE-659D-3843-313EB0AB4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338" y="3984172"/>
            <a:ext cx="1182404" cy="10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9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88425-114B-080E-70E7-79FC25B99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6883EF33-FD32-B0A9-6DE7-135BBD9BDAB7}"/>
              </a:ext>
            </a:extLst>
          </p:cNvPr>
          <p:cNvSpPr txBox="1"/>
          <p:nvPr/>
        </p:nvSpPr>
        <p:spPr>
          <a:xfrm>
            <a:off x="653853" y="2261803"/>
            <a:ext cx="11210587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94738E9-1B32-3AAA-2437-C2DAC9774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Objectives of the Certification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E1FED5-530C-C677-B1C2-37F256BE8801}"/>
              </a:ext>
            </a:extLst>
          </p:cNvPr>
          <p:cNvSpPr txBox="1"/>
          <p:nvPr/>
        </p:nvSpPr>
        <p:spPr>
          <a:xfrm>
            <a:off x="3218688" y="1275379"/>
            <a:ext cx="8566664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Motivating</a:t>
            </a: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s-ES" altLang="es-E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TPSPs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dirty="0" err="1">
                <a:latin typeface="+mj-lt"/>
              </a:rPr>
              <a:t>Recognising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TPSPs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for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exceptional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service</a:t>
            </a:r>
            <a:endParaRPr lang="es-ES" altLang="es-ES" dirty="0">
              <a:latin typeface="+mj-lt"/>
            </a:endParaRP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s-ES" altLang="es-ES" dirty="0" err="1">
                <a:latin typeface="+mj-lt"/>
              </a:rPr>
              <a:t>Encouraging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improvement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where</a:t>
            </a:r>
            <a:r>
              <a:rPr lang="es-ES" altLang="es-ES" dirty="0">
                <a:latin typeface="+mj-lt"/>
              </a:rPr>
              <a:t> </a:t>
            </a:r>
            <a:r>
              <a:rPr lang="es-ES" altLang="es-ES" dirty="0" err="1">
                <a:latin typeface="+mj-lt"/>
              </a:rPr>
              <a:t>needed</a:t>
            </a:r>
            <a:endParaRPr lang="es-ES" altLang="es-ES" dirty="0">
              <a:latin typeface="+mj-lt"/>
            </a:endParaRPr>
          </a:p>
          <a:p>
            <a:pPr marR="0" lvl="0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</a:pPr>
            <a:endParaRPr lang="es-ES" altLang="es-ES" dirty="0">
              <a:latin typeface="+mj-lt"/>
            </a:endParaRPr>
          </a:p>
          <a:p>
            <a:pPr marR="0" lvl="0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</a:pPr>
            <a:endParaRPr lang="es-ES" altLang="es-ES" dirty="0">
              <a:latin typeface="+mj-lt"/>
            </a:endParaRPr>
          </a:p>
          <a:p>
            <a:pPr marR="0" lvl="0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tabLst/>
            </a:pPr>
            <a:r>
              <a:rPr lang="es-ES" altLang="es-ES" b="1" dirty="0" err="1">
                <a:latin typeface="+mj-lt"/>
              </a:rPr>
              <a:t>Gaining</a:t>
            </a:r>
            <a:r>
              <a:rPr lang="es-ES" altLang="es-ES" b="1" dirty="0">
                <a:latin typeface="+mj-lt"/>
              </a:rPr>
              <a:t> </a:t>
            </a:r>
            <a:r>
              <a:rPr lang="es-ES" altLang="es-ES" b="1" dirty="0" err="1">
                <a:latin typeface="+mj-lt"/>
              </a:rPr>
              <a:t>visibility</a:t>
            </a:r>
            <a:endParaRPr lang="es-ES" altLang="es-ES" b="1" dirty="0">
              <a:latin typeface="+mj-lt"/>
            </a:endParaRP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s-ES" dirty="0">
                <a:latin typeface="+mj-lt"/>
              </a:rPr>
              <a:t>Certified TPSPs gain visibility and credibility within the emergency services ecosystem</a:t>
            </a: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s-ES" dirty="0">
                <a:latin typeface="+mj-lt"/>
              </a:rPr>
              <a:t>The certification sets TPSPs apart, demonstrating their commitment to quality and excellence</a:t>
            </a:r>
            <a:endParaRPr lang="es-ES" altLang="es-ES" dirty="0">
              <a:latin typeface="+mj-lt"/>
            </a:endParaRPr>
          </a:p>
          <a:p>
            <a:endParaRPr lang="es-E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AA7C06-4DE0-9BB0-587A-2C3D438F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65" y="1387710"/>
            <a:ext cx="1527359" cy="10401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C30F4F-9A4A-E4F4-3EB2-89D93E83E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8" y="3288335"/>
            <a:ext cx="1816193" cy="9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4DD03-B3D2-1F7A-1A38-D748D8ADA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EC4A9C8E-2F5C-AFBC-E0E0-1E4AEB6F736E}"/>
              </a:ext>
            </a:extLst>
          </p:cNvPr>
          <p:cNvSpPr txBox="1"/>
          <p:nvPr/>
        </p:nvSpPr>
        <p:spPr>
          <a:xfrm>
            <a:off x="653853" y="2261803"/>
            <a:ext cx="11210587" cy="152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1067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s-ES" sz="2400" kern="1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C16EC6E-E920-4160-EF5F-49D0A70ED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Programme Highlights &amp; Benefits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F40A0CD-F431-AB22-C0F4-2351A01A2FB4}"/>
              </a:ext>
            </a:extLst>
          </p:cNvPr>
          <p:cNvSpPr txBox="1">
            <a:spLocks noChangeAspect="1"/>
          </p:cNvSpPr>
          <p:nvPr/>
        </p:nvSpPr>
        <p:spPr>
          <a:xfrm>
            <a:off x="205796" y="1549738"/>
            <a:ext cx="3420000" cy="3600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Independent Evaluation</a:t>
            </a: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s-ES" dirty="0">
                <a:latin typeface="+mj-lt"/>
              </a:rPr>
              <a:t>TPSPs will undergo thorough audits, evaluated based  qualitative and quantitative metrics.</a:t>
            </a: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s-ES" dirty="0">
                <a:latin typeface="+mj-lt"/>
              </a:rPr>
              <a:t>KPIs and specific numerical targets will be used wherever possible.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AD8B5D2-F399-CFE4-1DE8-6C19F04B197C}"/>
              </a:ext>
            </a:extLst>
          </p:cNvPr>
          <p:cNvSpPr txBox="1">
            <a:spLocks noChangeAspect="1"/>
          </p:cNvSpPr>
          <p:nvPr/>
        </p:nvSpPr>
        <p:spPr>
          <a:xfrm>
            <a:off x="3959352" y="1524676"/>
            <a:ext cx="3420000" cy="3600000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Tailored Audits</a:t>
            </a: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s-ES" dirty="0">
                <a:latin typeface="+mj-lt"/>
              </a:rPr>
              <a:t>TPSPs will be assessed based on their operating models, and only applicable criteria will be evaluated.</a:t>
            </a: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altLang="es-ES" dirty="0">
                <a:latin typeface="+mj-lt"/>
              </a:rPr>
              <a:t>Audit focuses on both the service to end users and collaboration with PSAPs.</a:t>
            </a:r>
          </a:p>
          <a:p>
            <a:pPr marL="457189" marR="0" lvl="0" indent="-457189" defTabSz="609585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</a:pPr>
            <a:endParaRPr lang="en-US" altLang="es-ES" dirty="0">
              <a:latin typeface="+mj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B68CF48-59E0-ADBE-37D1-7A05095C0BA2}"/>
              </a:ext>
            </a:extLst>
          </p:cNvPr>
          <p:cNvSpPr txBox="1">
            <a:spLocks/>
          </p:cNvSpPr>
          <p:nvPr/>
        </p:nvSpPr>
        <p:spPr>
          <a:xfrm>
            <a:off x="7884254" y="1549737"/>
            <a:ext cx="3420000" cy="3600000"/>
          </a:xfrm>
          <a:prstGeom prst="rect">
            <a:avLst/>
          </a:prstGeom>
          <a:noFill/>
          <a:ln w="25400" cmpd="sng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Confidence for PSAPs</a:t>
            </a:r>
          </a:p>
          <a:p>
            <a:pPr marL="457189" indent="-457189" defTabSz="609585" fontAlgn="base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es-ES" dirty="0">
                <a:latin typeface="+mj-lt"/>
              </a:rPr>
              <a:t>PSAPs can trust the certified TPSPs to provide a fit-for-purpose service.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22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808B-716D-C91A-EE7A-EA157534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863CE139-D559-AD02-2AB8-D6120381F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Certification Criteria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E17A80-2319-3D48-4739-C81701BEF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628754"/>
              </p:ext>
            </p:extLst>
          </p:nvPr>
        </p:nvGraphicFramePr>
        <p:xfrm>
          <a:off x="606056" y="1060079"/>
          <a:ext cx="10909003" cy="458580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434856">
                  <a:extLst>
                    <a:ext uri="{9D8B030D-6E8A-4147-A177-3AD203B41FA5}">
                      <a16:colId xmlns:a16="http://schemas.microsoft.com/office/drawing/2014/main" val="1311510475"/>
                    </a:ext>
                  </a:extLst>
                </a:gridCol>
                <a:gridCol w="3306725">
                  <a:extLst>
                    <a:ext uri="{9D8B030D-6E8A-4147-A177-3AD203B41FA5}">
                      <a16:colId xmlns:a16="http://schemas.microsoft.com/office/drawing/2014/main" val="904806264"/>
                    </a:ext>
                  </a:extLst>
                </a:gridCol>
                <a:gridCol w="5167422">
                  <a:extLst>
                    <a:ext uri="{9D8B030D-6E8A-4147-A177-3AD203B41FA5}">
                      <a16:colId xmlns:a16="http://schemas.microsoft.com/office/drawing/2014/main" val="513129982"/>
                    </a:ext>
                  </a:extLst>
                </a:gridCol>
              </a:tblGrid>
              <a:tr h="3008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Criterion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Subcriteria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Brief</a:t>
                      </a:r>
                      <a:r>
                        <a:rPr lang="es-ES" sz="1800" kern="100" dirty="0"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effectLst/>
                        </a:rPr>
                        <a:t>Description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01357704"/>
                  </a:ext>
                </a:extLst>
              </a:tr>
              <a:tr h="560944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 err="1">
                          <a:effectLst/>
                        </a:rPr>
                        <a:t>Call</a:t>
                      </a:r>
                      <a:r>
                        <a:rPr lang="es-ES" sz="1600" kern="100" dirty="0">
                          <a:effectLst/>
                        </a:rPr>
                        <a:t> Management </a:t>
                      </a:r>
                      <a:r>
                        <a:rPr lang="es-ES" sz="1600" kern="100" dirty="0" err="1">
                          <a:effectLst/>
                        </a:rPr>
                        <a:t>Processes</a:t>
                      </a:r>
                      <a:endParaRPr lang="es-ES" sz="16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>
                          <a:effectLst/>
                        </a:rPr>
                        <a:t>Process for Handling the Emergency Call</a:t>
                      </a:r>
                      <a:endParaRPr lang="es-ES" sz="16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for managing emergency calls effectively, including protocols and scenarios.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578138651"/>
                  </a:ext>
                </a:extLst>
              </a:tr>
              <a:tr h="420761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Data capture</a:t>
                      </a:r>
                      <a:endParaRPr lang="es-ES" sz="16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Requirements for structured data capture and storage during emergency calls.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2831116810"/>
                  </a:ext>
                </a:extLst>
              </a:tr>
              <a:tr h="267510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>
                          <a:effectLst/>
                        </a:rPr>
                        <a:t>Call-Back</a:t>
                      </a:r>
                      <a:endParaRPr lang="es-ES" sz="16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Requirements for initiating call-backs and updating incident data.</a:t>
                      </a:r>
                      <a:endParaRPr lang="es-ES" sz="12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3153600661"/>
                  </a:ext>
                </a:extLst>
              </a:tr>
              <a:tr h="420761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 err="1">
                          <a:effectLst/>
                        </a:rPr>
                        <a:t>Languages</a:t>
                      </a:r>
                      <a:endParaRPr lang="es-ES" sz="16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Ability to handle calls in different languages, ensuring appropriate communication with PSAPs.</a:t>
                      </a:r>
                      <a:endParaRPr lang="es-ES" sz="12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597231005"/>
                  </a:ext>
                </a:extLst>
              </a:tr>
              <a:tr h="26149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Service Levels/Key Performance Indicators (KPIs)</a:t>
                      </a: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call abandoned rate; Number of customer complaints per year; Number of calls routed to the incorrect emergency service organisation; Time to answer; Time to handle, process and contact the PSAP as appropriate</a:t>
                      </a:r>
                      <a:endParaRPr lang="es-ES" sz="16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Set KPIs to monitor and ensure service quality.</a:t>
                      </a:r>
                      <a:endParaRPr lang="es-ES" sz="12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92703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45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B4396-9A2C-DF9D-FEC5-B3B1FCB90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2992E985-8F78-340D-8FDD-F8D8FF087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2967"/>
            <a:ext cx="11785351" cy="1184743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Certification Criteria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788CE1E-8C29-4061-2B74-2E4FAFEB5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917746"/>
              </p:ext>
            </p:extLst>
          </p:nvPr>
        </p:nvGraphicFramePr>
        <p:xfrm>
          <a:off x="606056" y="1060079"/>
          <a:ext cx="10909003" cy="428809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2434856">
                  <a:extLst>
                    <a:ext uri="{9D8B030D-6E8A-4147-A177-3AD203B41FA5}">
                      <a16:colId xmlns:a16="http://schemas.microsoft.com/office/drawing/2014/main" val="1311510475"/>
                    </a:ext>
                  </a:extLst>
                </a:gridCol>
                <a:gridCol w="3306725">
                  <a:extLst>
                    <a:ext uri="{9D8B030D-6E8A-4147-A177-3AD203B41FA5}">
                      <a16:colId xmlns:a16="http://schemas.microsoft.com/office/drawing/2014/main" val="904806264"/>
                    </a:ext>
                  </a:extLst>
                </a:gridCol>
                <a:gridCol w="5167422">
                  <a:extLst>
                    <a:ext uri="{9D8B030D-6E8A-4147-A177-3AD203B41FA5}">
                      <a16:colId xmlns:a16="http://schemas.microsoft.com/office/drawing/2014/main" val="513129982"/>
                    </a:ext>
                  </a:extLst>
                </a:gridCol>
              </a:tblGrid>
              <a:tr h="4153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Criterion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Subcriteria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Brief</a:t>
                      </a:r>
                      <a:r>
                        <a:rPr lang="es-ES" sz="1800" kern="100" dirty="0"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effectLst/>
                        </a:rPr>
                        <a:t>Description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01357704"/>
                  </a:ext>
                </a:extLst>
              </a:tr>
              <a:tr h="58093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Staff Training, Continuous Improvement, and Well-being</a:t>
                      </a:r>
                      <a:endParaRPr lang="es-ES" sz="16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>
                          <a:effectLst/>
                        </a:rPr>
                        <a:t>Training</a:t>
                      </a:r>
                      <a:endParaRPr lang="es-ES" sz="18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Systematic training for TPSP staff tailored to their roles and needs.</a:t>
                      </a:r>
                      <a:endParaRPr lang="es-ES" sz="14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3474363127"/>
                  </a:ext>
                </a:extLst>
              </a:tr>
              <a:tr h="580935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>
                          <a:effectLst/>
                        </a:rPr>
                        <a:t>Continuous Improvement</a:t>
                      </a:r>
                      <a:endParaRPr lang="es-ES" sz="18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Maintain competency frameworks and assess training needs through skills gap analysis.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765258917"/>
                  </a:ext>
                </a:extLst>
              </a:tr>
              <a:tr h="580935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Well-being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Provide support systems for staff to address stress and well-being needs.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1739885046"/>
                  </a:ext>
                </a:extLst>
              </a:tr>
              <a:tr h="774483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kern="100" dirty="0" err="1">
                          <a:effectLst/>
                        </a:rPr>
                        <a:t>Technology</a:t>
                      </a:r>
                      <a:r>
                        <a:rPr lang="es-ES" sz="1600" kern="100" dirty="0">
                          <a:effectLst/>
                        </a:rPr>
                        <a:t> and </a:t>
                      </a:r>
                      <a:r>
                        <a:rPr lang="es-ES" sz="1600" kern="100" dirty="0" err="1">
                          <a:effectLst/>
                        </a:rPr>
                        <a:t>Infrastructure</a:t>
                      </a:r>
                      <a:endParaRPr lang="es-ES" sz="16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effectLst/>
                        </a:rPr>
                        <a:t>Incident and Emergency Management System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>
                          <a:effectLst/>
                        </a:rPr>
                        <a:t>A system to manage incidents and emergencies effectively.</a:t>
                      </a:r>
                      <a:endParaRPr lang="es-ES" sz="14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2575227217"/>
                  </a:ext>
                </a:extLst>
              </a:tr>
              <a:tr h="774483">
                <a:tc vMerge="1">
                  <a:txBody>
                    <a:bodyPr/>
                    <a:lstStyle/>
                    <a:p>
                      <a:pPr algn="l"/>
                      <a:endParaRPr lang="es-ES" sz="1400" kern="10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>
                          <a:effectLst/>
                        </a:rPr>
                        <a:t>Geographic Information System (GIS)</a:t>
                      </a:r>
                      <a:endParaRPr lang="es-ES" sz="1800" kern="1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Requirements for an integrated GIS system to localise incidents and assist in emergency response.</a:t>
                      </a:r>
                      <a:endParaRPr lang="es-ES" sz="14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3439376937"/>
                  </a:ext>
                </a:extLst>
              </a:tr>
              <a:tr h="580935">
                <a:tc vMerge="1">
                  <a:txBody>
                    <a:bodyPr/>
                    <a:lstStyle/>
                    <a:p>
                      <a:pPr algn="l"/>
                      <a:endParaRPr lang="es-ES" sz="1400" kern="100" dirty="0">
                        <a:effectLst/>
                        <a:latin typeface="+mj-lt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kern="100" dirty="0" err="1">
                          <a:effectLst/>
                        </a:rPr>
                        <a:t>Call</a:t>
                      </a:r>
                      <a:r>
                        <a:rPr lang="es-ES" sz="1800" kern="100" dirty="0"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effectLst/>
                        </a:rPr>
                        <a:t>Recording</a:t>
                      </a:r>
                      <a:r>
                        <a:rPr lang="es-ES" sz="1800" kern="100" dirty="0">
                          <a:effectLst/>
                        </a:rPr>
                        <a:t> </a:t>
                      </a:r>
                      <a:r>
                        <a:rPr lang="es-ES" sz="1800" kern="100" dirty="0" err="1">
                          <a:effectLst/>
                        </a:rPr>
                        <a:t>System</a:t>
                      </a:r>
                      <a:endParaRPr lang="es-ES" sz="18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kern="100" dirty="0">
                          <a:effectLst/>
                        </a:rPr>
                        <a:t>Requirements for recording emergency calls, storing records securely, and ensuring retrieval capabilities.</a:t>
                      </a:r>
                      <a:endParaRPr lang="es-ES" sz="1400" kern="1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62" marR="50262" marT="0" marB="0"/>
                </a:tc>
                <a:extLst>
                  <a:ext uri="{0D108BD9-81ED-4DB2-BD59-A6C34878D82A}">
                    <a16:rowId xmlns:a16="http://schemas.microsoft.com/office/drawing/2014/main" val="4032273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224164"/>
      </p:ext>
    </p:extLst>
  </p:cSld>
  <p:clrMapOvr>
    <a:masterClrMapping/>
  </p:clrMapOvr>
</p:sld>
</file>

<file path=ppt/theme/theme1.xml><?xml version="1.0" encoding="utf-8"?>
<a:theme xmlns:a="http://schemas.openxmlformats.org/drawingml/2006/main" name="2_Conception personnalisée">
  <a:themeElements>
    <a:clrScheme name="Eena 1">
      <a:dk1>
        <a:srgbClr val="2D2B3A"/>
      </a:dk1>
      <a:lt1>
        <a:sysClr val="window" lastClr="FFFFFF"/>
      </a:lt1>
      <a:dk2>
        <a:srgbClr val="737373"/>
      </a:dk2>
      <a:lt2>
        <a:srgbClr val="E8E8EA"/>
      </a:lt2>
      <a:accent1>
        <a:srgbClr val="FDC00D"/>
      </a:accent1>
      <a:accent2>
        <a:srgbClr val="FE9309"/>
      </a:accent2>
      <a:accent3>
        <a:srgbClr val="FC5507"/>
      </a:accent3>
      <a:accent4>
        <a:srgbClr val="DC1B0C"/>
      </a:accent4>
      <a:accent5>
        <a:srgbClr val="000000"/>
      </a:accent5>
      <a:accent6>
        <a:srgbClr val="F79646"/>
      </a:accent6>
      <a:hlink>
        <a:srgbClr val="FB5607"/>
      </a:hlink>
      <a:folHlink>
        <a:srgbClr val="D91B0C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964</Words>
  <Application>Microsoft Office PowerPoint</Application>
  <PresentationFormat>Panorámica</PresentationFormat>
  <Paragraphs>145</Paragraphs>
  <Slides>16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.AppleSystemUIFont</vt:lpstr>
      <vt:lpstr>Arial</vt:lpstr>
      <vt:lpstr>Calibri</vt:lpstr>
      <vt:lpstr>Courier New</vt:lpstr>
      <vt:lpstr>Helvetica Neue Light</vt:lpstr>
      <vt:lpstr>Helvetica Neue Medium</vt:lpstr>
      <vt:lpstr>Raleway</vt:lpstr>
      <vt:lpstr>Raleway Light</vt:lpstr>
      <vt:lpstr>Verdana</vt:lpstr>
      <vt:lpstr>Wingdings</vt:lpstr>
      <vt:lpstr>2_Conception personnalisée</vt:lpstr>
      <vt:lpstr>Presentación de PowerPoint</vt:lpstr>
      <vt:lpstr>Presentación de PowerPoint</vt:lpstr>
      <vt:lpstr>Presentación de PowerPoint</vt:lpstr>
      <vt:lpstr>Presentación de PowerPoint</vt:lpstr>
      <vt:lpstr>Objectives of the Certification</vt:lpstr>
      <vt:lpstr>Objectives of the Certification</vt:lpstr>
      <vt:lpstr>Programme Highlights &amp; Benefits</vt:lpstr>
      <vt:lpstr>Certification Criteria</vt:lpstr>
      <vt:lpstr>Certification Criteria</vt:lpstr>
      <vt:lpstr>Certification Criteria</vt:lpstr>
      <vt:lpstr>Project team</vt:lpstr>
      <vt:lpstr>Process – Pre-audit phase</vt:lpstr>
      <vt:lpstr>Process – Documentation Review (1st Phase)</vt:lpstr>
      <vt:lpstr>Process – Verification audit (2nd Phase)</vt:lpstr>
      <vt:lpstr>Process – Once you have passed the audit successfully!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Iratxe Gomez Susaeta</dc:creator>
  <cp:lastModifiedBy>EENA</cp:lastModifiedBy>
  <cp:revision>96</cp:revision>
  <dcterms:created xsi:type="dcterms:W3CDTF">2017-03-31T12:00:29Z</dcterms:created>
  <dcterms:modified xsi:type="dcterms:W3CDTF">2024-10-09T14:59:54Z</dcterms:modified>
</cp:coreProperties>
</file>