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9"/>
  </p:notesMasterIdLst>
  <p:sldIdLst>
    <p:sldId id="574" r:id="rId2"/>
    <p:sldId id="605" r:id="rId3"/>
    <p:sldId id="632" r:id="rId4"/>
    <p:sldId id="566" r:id="rId5"/>
    <p:sldId id="628" r:id="rId6"/>
    <p:sldId id="622" r:id="rId7"/>
    <p:sldId id="623" r:id="rId8"/>
    <p:sldId id="630" r:id="rId9"/>
    <p:sldId id="610" r:id="rId10"/>
    <p:sldId id="606" r:id="rId11"/>
    <p:sldId id="631" r:id="rId12"/>
    <p:sldId id="615" r:id="rId13"/>
    <p:sldId id="607" r:id="rId14"/>
    <p:sldId id="617" r:id="rId15"/>
    <p:sldId id="379" r:id="rId16"/>
    <p:sldId id="627" r:id="rId17"/>
    <p:sldId id="608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7F3B"/>
    <a:srgbClr val="B5E18B"/>
    <a:srgbClr val="AAD5EB"/>
    <a:srgbClr val="1E78B5"/>
    <a:srgbClr val="FFE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BC4825-8A25-408A-9DB9-77FAF0B1A60E}" v="1" dt="2024-12-09T12:55:19.7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40" autoAdjust="0"/>
    <p:restoredTop sz="96278" autoAdjust="0"/>
  </p:normalViewPr>
  <p:slideViewPr>
    <p:cSldViewPr snapToGrid="0" snapToObjects="1">
      <p:cViewPr varScale="1">
        <p:scale>
          <a:sx n="78" d="100"/>
          <a:sy n="78" d="100"/>
        </p:scale>
        <p:origin x="114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11:23.1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30,'12'2,"0"1,0 0,-1 0,1 1,-1 1,0 0,0 0,20 14,14 6,-12-12,0-1,64 13,24 8,-73-18,0-1,1-3,70 8,152-8,-250-11,12 1,-1-2,0 0,1-3,-1 0,57-17,111-37,-43 14,-44 15,147-19,-197 39,-1 3,0 2,0 4,0 2,75 12,-136-13,1-1,-1 0,1 1,-1-1,1 0,-1 0,1 0,-1 0,1 0,-1-1,1 1,-1 0,1-1,-1 1,1-1,-1 1,0-1,1 0,-1 1,0-1,1 0,-1 0,0 0,0 0,0 0,2-3,-3 4,0-1,0 1,0-1,0 1,0-1,0 1,0-1,0 1,0-1,0 1,0-1,-1 1,1-1,0 1,0-1,-1 1,1-1,0 1,-1-1,1 1,0 0,-1-1,1 1,0-1,-1 1,0 0,-25-10,-31 4,0 2,-93 7,35 0,-1474-3,1568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11:34.1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0 152,'8'0,"346"-15,-288 8,-33 5,-1-2,0-2,41-11,-44 9,0 2,1 1,-1 1,37 1,-30 1,0-1,47-10,-11 0,1 3,0 4,118 4,-174 2,18-1,58-11,-56 7,49-2,768 8,-809-1,-1 3,1 2,69 16,-90-14,-1 1,26 13,-23-8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11:47.13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2911 2,'-39'-1,"0"1,0 2,0 2,1 1,-71 20,-82 26,162-43,0-2,0-1,-54 2,-93-10,61 0,-950 3,884 14,28-1,83-11,-21 1,-96-9,151 1,-59-18,18 4,98 17,19 0,45-10,-40 0,1 2,0 1,84-3,-27 14,96-4,-127-10,-53 7,1 1,33-1,342 5,-364 2,57 10,-56-6,46 2,522-7,-292-3,-284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12:19:55.6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30,'12'2,"0"1,0 0,-1 0,1 1,-1 1,0 0,0 0,20 14,14 6,-12-12,0-1,64 13,24 8,-73-18,0-1,1-3,70 8,152-8,-250-11,12 1,-1-2,0 0,1-3,-1 0,57-17,111-37,-43 14,-44 15,147-19,-197 39,-1 3,0 2,0 4,0 2,75 12,-136-13,1-1,-1 0,1 1,-1-1,1 0,-1 0,1 0,-1 0,1 0,-1-1,1 1,-1 0,1-1,-1 1,1-1,-1 1,0-1,1 0,-1 1,0-1,1 0,-1 0,0 0,0 0,0 0,2-3,-3 4,0-1,0 1,0-1,0 1,0-1,0 1,0-1,0 1,0-1,0 1,0-1,-1 1,1-1,0 1,0-1,-1 1,1-1,0 1,-1-1,1 1,0 0,-1-1,1 1,0-1,-1 1,0 0,-25-10,-31 4,0 2,-93 7,35 0,-1474-3,1568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89DE7-F3EE-49ED-9D1C-D8417B10ACC9}" type="datetimeFigureOut">
              <a:rPr lang="sv-SE" smtClean="0"/>
              <a:t>2024-12-20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29C55-8DE5-461D-9A61-72D7388EC08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1426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29C55-8DE5-461D-9A61-72D7388EC08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4623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000" y="1450800"/>
            <a:ext cx="11113200" cy="2152800"/>
          </a:xfrm>
          <a:prstGeom prst="rect">
            <a:avLst/>
          </a:prstGeom>
        </p:spPr>
        <p:txBody>
          <a:bodyPr lIns="90000" tIns="46800" rIns="90000" bIns="46800"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8000"/>
            <a:ext cx="8535600" cy="1753200"/>
          </a:xfrm>
        </p:spPr>
        <p:txBody>
          <a:bodyPr lIns="9000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cxnSp>
        <p:nvCxnSpPr>
          <p:cNvPr id="4" name="Rak koppling 6">
            <a:extLst>
              <a:ext uri="{FF2B5EF4-FFF2-40B4-BE49-F238E27FC236}">
                <a16:creationId xmlns:a16="http://schemas.microsoft.com/office/drawing/2014/main" id="{C0CC0EDB-9E23-4012-95DB-FAA5BA8E2C17}"/>
              </a:ext>
            </a:extLst>
          </p:cNvPr>
          <p:cNvCxnSpPr/>
          <p:nvPr userDrawn="1"/>
        </p:nvCxnSpPr>
        <p:spPr bwMode="auto">
          <a:xfrm>
            <a:off x="540000" y="6120000"/>
            <a:ext cx="11112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4000" y="457200"/>
            <a:ext cx="6469200" cy="5184000"/>
          </a:xfrm>
        </p:spPr>
        <p:txBody>
          <a:bodyPr lIns="900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8F20F4AD-0351-CD42-A823-3BFD15DA3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885E900A-46AA-4244-A00C-6A160437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DC958E08-B1E5-CD4C-97AF-F53950C97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041-6F92-A74C-B4CD-C2777B30035F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52705F7-233E-DF49-8122-C7A20A720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57200"/>
            <a:ext cx="423360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0788BAB-8AC1-CE4C-8777-5B86D0B35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2059200"/>
            <a:ext cx="4233600" cy="3582000"/>
          </a:xfrm>
        </p:spPr>
        <p:txBody>
          <a:bodyPr lIns="90000" rIns="9000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Linnéuniversitetets symbol.">
            <a:extLst>
              <a:ext uri="{FF2B5EF4-FFF2-40B4-BE49-F238E27FC236}">
                <a16:creationId xmlns:a16="http://schemas.microsoft.com/office/drawing/2014/main" id="{3D72221E-47D8-B54A-9DF8-E75AB9AC5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882" y="1484785"/>
            <a:ext cx="2092544" cy="2775570"/>
          </a:xfrm>
          <a:prstGeom prst="rect">
            <a:avLst/>
          </a:prstGeom>
        </p:spPr>
      </p:pic>
      <p:pic>
        <p:nvPicPr>
          <p:cNvPr id="7" name="Bild 6" descr="Linnéuniversitetets webbplats Lnu.se.">
            <a:extLst>
              <a:ext uri="{FF2B5EF4-FFF2-40B4-BE49-F238E27FC236}">
                <a16:creationId xmlns:a16="http://schemas.microsoft.com/office/drawing/2014/main" id="{B50C8DD6-BD93-7146-8978-8E910BC57E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7575" y="4725143"/>
            <a:ext cx="2096851" cy="5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18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2C8885-8892-4378-88B8-E4A7D1A4A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7D81545-B23B-42B7-BBD3-46D8FC016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B2DEE88-E908-4908-9A7A-DE4B55F45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0ABE19B-DB79-400D-AE21-DAA9BE76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6DA2D24-6DED-4591-A61C-D9D439AEA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9627-3329-4DE6-AC63-754435E16E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1458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1113200" cy="1368000"/>
          </a:xfrm>
          <a:prstGeom prst="rect">
            <a:avLst/>
          </a:prstGeom>
        </p:spPr>
        <p:txBody>
          <a:bodyPr lIns="90000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3DFDDDB4-1774-6642-9807-587E838255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1980000"/>
            <a:ext cx="5407200" cy="3780000"/>
          </a:xfrm>
        </p:spPr>
        <p:txBody>
          <a:bodyPr lIns="9000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C42F273B-8286-834C-9F25-86BBA9FCF8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A25A223E-E8DC-484B-8D3E-D36E305943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B5D03A4D-8102-BF49-A793-930F4C4A2F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B2C041-6F92-A74C-B4CD-C2777B30035F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881C5599-E9D3-BC47-8203-9AC0581E4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8000" y="1980000"/>
            <a:ext cx="5425200" cy="377983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1113200" cy="1368000"/>
          </a:xfrm>
          <a:prstGeom prst="rect">
            <a:avLst/>
          </a:prstGeom>
        </p:spPr>
        <p:txBody>
          <a:bodyPr lIns="90000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F83BBBB-AC7A-434B-A5F1-D1A605B3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67BC478-6DD7-904D-AD08-22699BE69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6BFC0D1A-792D-D846-964E-3EF2E3B8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041-6F92-A74C-B4CD-C2777B30035F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FBC4B802-165C-A341-B586-BAE2C11F05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1980000"/>
            <a:ext cx="11113200" cy="3780000"/>
          </a:xfrm>
        </p:spPr>
        <p:txBody>
          <a:bodyPr lIns="90000"/>
          <a:lstStyle/>
          <a:p>
            <a:r>
              <a:rPr lang="sv-SE"/>
              <a:t>Klicka på ikonen för att lägga till en bild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2B68A07B-C13B-4141-8A8C-22502F920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BBBF91B-258F-1C44-AFFD-E1CF2170A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D853139-D8D3-0946-926A-4447B087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2E8AE22-1C9E-3F4D-BD48-63113C27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041-6F92-A74C-B4CD-C2777B30035F}" type="slidenum">
              <a:rPr lang="sv-SE" smtClean="0"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34C5887-282B-AF40-975D-15494C514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FDBEC93-10C1-A64C-A4F9-7FF41FAB1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905BF45-696A-EA4F-ACD2-DD0C00A40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041-6F92-A74C-B4CD-C2777B30035F}" type="slidenum">
              <a:rPr lang="sv-SE" smtClean="0"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649547A5-C90B-4144-A9E1-5AC6FE0DAA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22228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360000"/>
            <a:ext cx="11113200" cy="1368000"/>
          </a:xfrm>
          <a:prstGeom prst="rect">
            <a:avLst/>
          </a:prstGeom>
        </p:spPr>
        <p:txBody>
          <a:bodyPr lIns="90000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C42F273B-8286-834C-9F25-86BBA9FCF8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A25A223E-E8DC-484B-8D3E-D36E305943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B5D03A4D-8102-BF49-A793-930F4C4A2F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B2C041-6F92-A74C-B4CD-C2777B30035F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D898710-7640-EB4E-9411-C42214BDC23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39750" y="1979613"/>
            <a:ext cx="5407200" cy="37798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9DD81C93-DFE2-A840-B33C-FDE354A95A9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28000" y="1980000"/>
            <a:ext cx="5425200" cy="3780000"/>
          </a:xfrm>
        </p:spPr>
        <p:txBody>
          <a:bodyPr lIns="9000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22261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1710000"/>
            <a:ext cx="11113200" cy="2852737"/>
          </a:xfrm>
          <a:prstGeom prst="rect">
            <a:avLst/>
          </a:prstGeom>
        </p:spPr>
        <p:txBody>
          <a:bodyPr lIns="90000"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4590000"/>
            <a:ext cx="11113200" cy="1209600"/>
          </a:xfrm>
        </p:spPr>
        <p:txBody>
          <a:bodyPr lIns="9000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D3F3545A-00F1-0048-930E-C215B3DE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0E6477AE-9F94-9B49-9CE1-FE7D583D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Platshållare för bildnummer 11">
            <a:extLst>
              <a:ext uri="{FF2B5EF4-FFF2-40B4-BE49-F238E27FC236}">
                <a16:creationId xmlns:a16="http://schemas.microsoft.com/office/drawing/2014/main" id="{D81B9B8A-2D4F-6649-B230-BA1E20A0D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041-6F92-A74C-B4CD-C2777B30035F}" type="slidenum">
              <a:rPr lang="sv-SE" smtClean="0"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00" y="457200"/>
            <a:ext cx="423360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000" y="457200"/>
            <a:ext cx="6469200" cy="5184000"/>
          </a:xfrm>
        </p:spPr>
        <p:txBody>
          <a:bodyPr lIns="9000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000" y="2059200"/>
            <a:ext cx="4233600" cy="3582000"/>
          </a:xfrm>
        </p:spPr>
        <p:txBody>
          <a:bodyPr lIns="90000" rIns="9000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FEDB8D8C-7CD7-2640-A44B-1F99634E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5680F5B9-F216-4D4E-A6FA-ECA4A843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4EC11366-C776-8C4D-BBC0-64BCBE15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2C041-6F92-A74C-B4CD-C2777B30035F}" type="slidenum">
              <a:rPr lang="sv-SE" smtClean="0"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979999"/>
            <a:ext cx="11113200" cy="378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5796000"/>
            <a:ext cx="41148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Platshållare för rubrik 7">
            <a:extLst>
              <a:ext uri="{FF2B5EF4-FFF2-40B4-BE49-F238E27FC236}">
                <a16:creationId xmlns:a16="http://schemas.microsoft.com/office/drawing/2014/main" id="{813AF82C-A3D8-2049-8982-E0E7D7AE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1112000" cy="136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C7078C4-D37C-F243-968D-810ECC17E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08800" y="579600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2C041-6F92-A74C-B4CD-C2777B30035F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10" name="Graphic 5" descr="Linnéuniversitetet Kalmar Växjö logotyp.">
            <a:extLst>
              <a:ext uri="{FF2B5EF4-FFF2-40B4-BE49-F238E27FC236}">
                <a16:creationId xmlns:a16="http://schemas.microsoft.com/office/drawing/2014/main" id="{F1A00656-01AD-834F-9429-CE703B6CB8E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0000" y="6390000"/>
            <a:ext cx="2520000" cy="239024"/>
          </a:xfrm>
          <a:prstGeom prst="rect">
            <a:avLst/>
          </a:prstGeom>
        </p:spPr>
      </p:pic>
      <p:pic>
        <p:nvPicPr>
          <p:cNvPr id="11" name="Graphic 10" descr="Linnéuniversitetets symbol.">
            <a:extLst>
              <a:ext uri="{FF2B5EF4-FFF2-40B4-BE49-F238E27FC236}">
                <a16:creationId xmlns:a16="http://schemas.microsoft.com/office/drawing/2014/main" id="{98BEDE1D-A0E5-5547-ACA7-853BD320919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36000" y="6311147"/>
            <a:ext cx="216000" cy="286503"/>
          </a:xfrm>
          <a:prstGeom prst="rect">
            <a:avLst/>
          </a:prstGeom>
        </p:spPr>
      </p:pic>
      <p:sp>
        <p:nvSpPr>
          <p:cNvPr id="13" name="Platshållare för datum 1">
            <a:extLst>
              <a:ext uri="{FF2B5EF4-FFF2-40B4-BE49-F238E27FC236}">
                <a16:creationId xmlns:a16="http://schemas.microsoft.com/office/drawing/2014/main" id="{2C57036E-FC3E-EC49-B006-88F6D4613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000" y="5797555"/>
            <a:ext cx="3138629" cy="286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4" r:id="rId4"/>
    <p:sldLayoutId id="2147483655" r:id="rId5"/>
    <p:sldLayoutId id="2147483660" r:id="rId6"/>
    <p:sldLayoutId id="2147483659" r:id="rId7"/>
    <p:sldLayoutId id="2147483651" r:id="rId8"/>
    <p:sldLayoutId id="2147483656" r:id="rId9"/>
    <p:sldLayoutId id="2147483657" r:id="rId10"/>
    <p:sldLayoutId id="2147483658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customXml" Target="../ink/ink2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customXml" Target="../ink/ink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1AD5F5-D8CE-7248-AF38-E477BFBAF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429" y="815248"/>
            <a:ext cx="8071539" cy="835596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Enhancing Cardiac Emergency Responses with Volunteer First Responders in Europe's Rural Areas</a:t>
            </a:r>
            <a:endParaRPr lang="sv-SE" sz="3600" dirty="0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323D37CA-9C4C-7593-C2BF-C111FC28239B}"/>
              </a:ext>
            </a:extLst>
          </p:cNvPr>
          <p:cNvGrpSpPr/>
          <p:nvPr/>
        </p:nvGrpSpPr>
        <p:grpSpPr>
          <a:xfrm>
            <a:off x="233447" y="0"/>
            <a:ext cx="11688897" cy="6858000"/>
            <a:chOff x="297455" y="0"/>
            <a:chExt cx="11688897" cy="68580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7" name="Rektangel: rundade hörn 6">
              <a:extLst>
                <a:ext uri="{FF2B5EF4-FFF2-40B4-BE49-F238E27FC236}">
                  <a16:creationId xmlns:a16="http://schemas.microsoft.com/office/drawing/2014/main" id="{2A48CFD4-C7E2-564B-09E6-1661EE8235D9}"/>
                </a:ext>
              </a:extLst>
            </p:cNvPr>
            <p:cNvSpPr/>
            <p:nvPr/>
          </p:nvSpPr>
          <p:spPr>
            <a:xfrm>
              <a:off x="297455" y="124856"/>
              <a:ext cx="1137982" cy="59178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Rektangel: rundade hörn 7">
              <a:extLst>
                <a:ext uri="{FF2B5EF4-FFF2-40B4-BE49-F238E27FC236}">
                  <a16:creationId xmlns:a16="http://schemas.microsoft.com/office/drawing/2014/main" id="{EF96ACC0-C19B-BD33-0C20-FD2AEBD08105}"/>
                </a:ext>
              </a:extLst>
            </p:cNvPr>
            <p:cNvSpPr/>
            <p:nvPr/>
          </p:nvSpPr>
          <p:spPr>
            <a:xfrm>
              <a:off x="1633273" y="1650844"/>
              <a:ext cx="1137982" cy="41923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Rektangel: rundade hörn 8">
              <a:extLst>
                <a:ext uri="{FF2B5EF4-FFF2-40B4-BE49-F238E27FC236}">
                  <a16:creationId xmlns:a16="http://schemas.microsoft.com/office/drawing/2014/main" id="{4C218EB5-77D4-E6CD-FD3C-93E33B54CEA0}"/>
                </a:ext>
              </a:extLst>
            </p:cNvPr>
            <p:cNvSpPr/>
            <p:nvPr/>
          </p:nvSpPr>
          <p:spPr>
            <a:xfrm>
              <a:off x="2942033" y="1534438"/>
              <a:ext cx="1137982" cy="4771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ktangel: rundade hörn 9">
              <a:extLst>
                <a:ext uri="{FF2B5EF4-FFF2-40B4-BE49-F238E27FC236}">
                  <a16:creationId xmlns:a16="http://schemas.microsoft.com/office/drawing/2014/main" id="{311F414E-0153-9B2B-9B39-D8F621B21BAD}"/>
                </a:ext>
              </a:extLst>
            </p:cNvPr>
            <p:cNvSpPr/>
            <p:nvPr/>
          </p:nvSpPr>
          <p:spPr>
            <a:xfrm>
              <a:off x="4268831" y="1650844"/>
              <a:ext cx="1137982" cy="498681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" name="Rektangel: rundade hörn 10">
              <a:extLst>
                <a:ext uri="{FF2B5EF4-FFF2-40B4-BE49-F238E27FC236}">
                  <a16:creationId xmlns:a16="http://schemas.microsoft.com/office/drawing/2014/main" id="{C5B040D7-E2B6-91CE-6B8C-7DC630627B86}"/>
                </a:ext>
              </a:extLst>
            </p:cNvPr>
            <p:cNvSpPr/>
            <p:nvPr/>
          </p:nvSpPr>
          <p:spPr>
            <a:xfrm>
              <a:off x="5577591" y="1156954"/>
              <a:ext cx="1137982" cy="570104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" name="Rektangel: rundade hörn 11">
              <a:extLst>
                <a:ext uri="{FF2B5EF4-FFF2-40B4-BE49-F238E27FC236}">
                  <a16:creationId xmlns:a16="http://schemas.microsoft.com/office/drawing/2014/main" id="{99B6490B-51F2-8915-C29C-A3D706599828}"/>
                </a:ext>
              </a:extLst>
            </p:cNvPr>
            <p:cNvSpPr/>
            <p:nvPr/>
          </p:nvSpPr>
          <p:spPr>
            <a:xfrm>
              <a:off x="6904390" y="1156954"/>
              <a:ext cx="1137982" cy="488579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Rektangel: rundade hörn 12">
              <a:extLst>
                <a:ext uri="{FF2B5EF4-FFF2-40B4-BE49-F238E27FC236}">
                  <a16:creationId xmlns:a16="http://schemas.microsoft.com/office/drawing/2014/main" id="{CBE33AF2-2ED1-3DA3-110B-70BC42FCFEA1}"/>
                </a:ext>
              </a:extLst>
            </p:cNvPr>
            <p:cNvSpPr/>
            <p:nvPr/>
          </p:nvSpPr>
          <p:spPr>
            <a:xfrm>
              <a:off x="8222169" y="704007"/>
              <a:ext cx="1137982" cy="526791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" name="Rektangel: rundade hörn 13">
              <a:extLst>
                <a:ext uri="{FF2B5EF4-FFF2-40B4-BE49-F238E27FC236}">
                  <a16:creationId xmlns:a16="http://schemas.microsoft.com/office/drawing/2014/main" id="{A8C7A5C5-DF11-1674-4B2A-C1A286C43EFB}"/>
                </a:ext>
              </a:extLst>
            </p:cNvPr>
            <p:cNvSpPr/>
            <p:nvPr/>
          </p:nvSpPr>
          <p:spPr>
            <a:xfrm>
              <a:off x="9548968" y="0"/>
              <a:ext cx="1137982" cy="685799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" name="Rektangel: rundade hörn 14">
              <a:extLst>
                <a:ext uri="{FF2B5EF4-FFF2-40B4-BE49-F238E27FC236}">
                  <a16:creationId xmlns:a16="http://schemas.microsoft.com/office/drawing/2014/main" id="{A465FEE6-A3D6-3544-C682-6B67D759F361}"/>
                </a:ext>
              </a:extLst>
            </p:cNvPr>
            <p:cNvSpPr/>
            <p:nvPr/>
          </p:nvSpPr>
          <p:spPr>
            <a:xfrm>
              <a:off x="10848370" y="1454227"/>
              <a:ext cx="1137982" cy="464085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4" name="Platshållare för bildnummer 1">
            <a:extLst>
              <a:ext uri="{FF2B5EF4-FFF2-40B4-BE49-F238E27FC236}">
                <a16:creationId xmlns:a16="http://schemas.microsoft.com/office/drawing/2014/main" id="{111D4280-4450-4BB1-D6D4-250EBC6E8A81}"/>
              </a:ext>
            </a:extLst>
          </p:cNvPr>
          <p:cNvSpPr txBox="1">
            <a:spLocks/>
          </p:cNvSpPr>
          <p:nvPr/>
        </p:nvSpPr>
        <p:spPr>
          <a:xfrm>
            <a:off x="9337425" y="648561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D9627-3329-4DE6-AC63-754435E16E83}" type="slidenum">
              <a:rPr lang="sv-SE" dirty="0" smtClean="0"/>
              <a:pPr/>
              <a:t>1</a:t>
            </a:fld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DA41CDF-F55D-1027-0A63-54EDFCA6E482}"/>
              </a:ext>
            </a:extLst>
          </p:cNvPr>
          <p:cNvSpPr txBox="1"/>
          <p:nvPr/>
        </p:nvSpPr>
        <p:spPr>
          <a:xfrm>
            <a:off x="7861179" y="6162444"/>
            <a:ext cx="3409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</a:rPr>
              <a:t>EENA Webinar </a:t>
            </a:r>
          </a:p>
          <a:p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Aptos" panose="020B0004020202020204" pitchFamily="34" charset="0"/>
              </a:rPr>
              <a:t>2024-12-12</a:t>
            </a:r>
            <a:endParaRPr lang="sv-S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3876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byggnad, utomhus, moln, himmel&#10;&#10;Automatiskt genererad beskrivning">
            <a:extLst>
              <a:ext uri="{FF2B5EF4-FFF2-40B4-BE49-F238E27FC236}">
                <a16:creationId xmlns:a16="http://schemas.microsoft.com/office/drawing/2014/main" id="{DF1522E2-00F0-DFEA-66C9-B5E53DA528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92424" y="1365959"/>
            <a:ext cx="6591531" cy="3766589"/>
          </a:xfrm>
          <a:prstGeom prst="rect">
            <a:avLst/>
          </a:prstGeo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698CE652-EE82-99A9-B482-43BC2384585C}"/>
              </a:ext>
            </a:extLst>
          </p:cNvPr>
          <p:cNvSpPr/>
          <p:nvPr/>
        </p:nvSpPr>
        <p:spPr>
          <a:xfrm>
            <a:off x="504476" y="177053"/>
            <a:ext cx="5967429" cy="614440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1D090587-E801-0024-C0C5-FCBA0857AE97}"/>
              </a:ext>
            </a:extLst>
          </p:cNvPr>
          <p:cNvSpPr txBox="1"/>
          <p:nvPr/>
        </p:nvSpPr>
        <p:spPr>
          <a:xfrm>
            <a:off x="7644945" y="1470023"/>
            <a:ext cx="35308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Number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(median) of </a:t>
            </a:r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alerted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VFR </a:t>
            </a: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30</a:t>
            </a:r>
          </a:p>
          <a:p>
            <a:endParaRPr lang="sv-SE" sz="1600" dirty="0">
              <a:solidFill>
                <a:srgbClr val="040C28"/>
              </a:solidFill>
              <a:latin typeface="+mj-lt"/>
            </a:endParaRPr>
          </a:p>
          <a:p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Number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(median) of VFR-</a:t>
            </a:r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accepted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</a:t>
            </a:r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assignments</a:t>
            </a:r>
            <a:endParaRPr lang="sv-SE" sz="1600" b="1" dirty="0">
              <a:solidFill>
                <a:srgbClr val="040C28"/>
              </a:solidFill>
              <a:latin typeface="+mj-lt"/>
            </a:endParaRP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7 (23% of </a:t>
            </a:r>
            <a:r>
              <a:rPr lang="sv-SE" sz="1600" dirty="0" err="1">
                <a:solidFill>
                  <a:srgbClr val="040C28"/>
                </a:solidFill>
                <a:latin typeface="+mj-lt"/>
              </a:rPr>
              <a:t>alerted</a:t>
            </a:r>
            <a:r>
              <a:rPr lang="sv-SE" sz="1600" dirty="0">
                <a:solidFill>
                  <a:srgbClr val="040C28"/>
                </a:solidFill>
                <a:latin typeface="+mj-lt"/>
              </a:rPr>
              <a:t>)</a:t>
            </a:r>
          </a:p>
          <a:p>
            <a:endParaRPr lang="sv-SE" sz="1600" dirty="0">
              <a:solidFill>
                <a:srgbClr val="040C28"/>
              </a:solidFill>
              <a:latin typeface="+mj-lt"/>
            </a:endParaRPr>
          </a:p>
          <a:p>
            <a:r>
              <a:rPr lang="en-US" sz="1600" b="1" dirty="0">
                <a:solidFill>
                  <a:srgbClr val="040C28"/>
                </a:solidFill>
                <a:latin typeface="+mj-lt"/>
              </a:rPr>
              <a:t>Linear distance in meters (median) for first VFR to arrive at the scene</a:t>
            </a: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515 meters (min-max 26–2262 meters)</a:t>
            </a:r>
          </a:p>
          <a:p>
            <a:endParaRPr lang="sv-SE" sz="1600" dirty="0">
              <a:solidFill>
                <a:srgbClr val="040C28"/>
              </a:solidFill>
              <a:latin typeface="+mj-lt"/>
            </a:endParaRPr>
          </a:p>
          <a:p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Response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</a:t>
            </a:r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time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(median)</a:t>
            </a: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VFR – 7:03</a:t>
            </a: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FRS– 8:37</a:t>
            </a: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EMS – 8:07</a:t>
            </a: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b="0" i="0" dirty="0">
              <a:solidFill>
                <a:srgbClr val="040C28"/>
              </a:solidFill>
              <a:effectLst/>
              <a:latin typeface="+mj-lt"/>
            </a:endParaRPr>
          </a:p>
          <a:p>
            <a:r>
              <a:rPr lang="sv-SE" dirty="0"/>
              <a:t> </a:t>
            </a:r>
          </a:p>
        </p:txBody>
      </p: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C3D61E6C-D249-7CBD-3105-9EB5E2F8DD9F}"/>
              </a:ext>
            </a:extLst>
          </p:cNvPr>
          <p:cNvCxnSpPr>
            <a:cxnSpLocks/>
          </p:cNvCxnSpPr>
          <p:nvPr/>
        </p:nvCxnSpPr>
        <p:spPr>
          <a:xfrm>
            <a:off x="3533439" y="3435585"/>
            <a:ext cx="293846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F8B7DE87-8423-08A4-1AA7-8765807DDE9D}"/>
              </a:ext>
            </a:extLst>
          </p:cNvPr>
          <p:cNvSpPr txBox="1"/>
          <p:nvPr/>
        </p:nvSpPr>
        <p:spPr>
          <a:xfrm>
            <a:off x="4309450" y="2951946"/>
            <a:ext cx="1430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10 000 meters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EED16351-6C9C-1790-A979-9B14FACEFD48}"/>
              </a:ext>
            </a:extLst>
          </p:cNvPr>
          <p:cNvSpPr txBox="1"/>
          <p:nvPr/>
        </p:nvSpPr>
        <p:spPr>
          <a:xfrm>
            <a:off x="2532311" y="307015"/>
            <a:ext cx="26526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600" dirty="0"/>
              <a:t>Urban</a:t>
            </a:r>
          </a:p>
        </p:txBody>
      </p:sp>
      <p:sp>
        <p:nvSpPr>
          <p:cNvPr id="17" name="Multiplikationstecken 16">
            <a:extLst>
              <a:ext uri="{FF2B5EF4-FFF2-40B4-BE49-F238E27FC236}">
                <a16:creationId xmlns:a16="http://schemas.microsoft.com/office/drawing/2014/main" id="{0D02623E-3742-F6C3-1948-14E882942EFE}"/>
              </a:ext>
            </a:extLst>
          </p:cNvPr>
          <p:cNvSpPr/>
          <p:nvPr/>
        </p:nvSpPr>
        <p:spPr>
          <a:xfrm>
            <a:off x="3218112" y="3090289"/>
            <a:ext cx="655481" cy="62468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332B5B63-C6A5-2DF1-A732-E7F538DCF1E4}"/>
              </a:ext>
            </a:extLst>
          </p:cNvPr>
          <p:cNvSpPr txBox="1">
            <a:spLocks/>
          </p:cNvSpPr>
          <p:nvPr/>
        </p:nvSpPr>
        <p:spPr>
          <a:xfrm>
            <a:off x="9337425" y="648561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D9627-3329-4DE6-AC63-754435E16E83}" type="slidenum">
              <a:rPr lang="sv-SE" dirty="0" smtClean="0"/>
              <a:pPr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3499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Landfordon, hjul, utomhus, fordon&#10;&#10;Automatiskt genererad beskrivning">
            <a:extLst>
              <a:ext uri="{FF2B5EF4-FFF2-40B4-BE49-F238E27FC236}">
                <a16:creationId xmlns:a16="http://schemas.microsoft.com/office/drawing/2014/main" id="{280D1BD7-235F-343F-48A5-3B304D2D0C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23499" y="1567806"/>
            <a:ext cx="6537224" cy="3735557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1D090587-E801-0024-C0C5-FCBA0857AE97}"/>
              </a:ext>
            </a:extLst>
          </p:cNvPr>
          <p:cNvSpPr txBox="1"/>
          <p:nvPr/>
        </p:nvSpPr>
        <p:spPr>
          <a:xfrm>
            <a:off x="7644945" y="1470023"/>
            <a:ext cx="353085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Number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(median) of </a:t>
            </a:r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alerted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VFR</a:t>
            </a: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30</a:t>
            </a:r>
          </a:p>
          <a:p>
            <a:endParaRPr lang="sv-SE" sz="1600" dirty="0">
              <a:solidFill>
                <a:srgbClr val="040C28"/>
              </a:solidFill>
              <a:latin typeface="+mj-lt"/>
            </a:endParaRPr>
          </a:p>
          <a:p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Number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(median) of VFR-</a:t>
            </a:r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accepted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</a:t>
            </a:r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assignments</a:t>
            </a:r>
            <a:endParaRPr lang="sv-SE" sz="1600" b="1" dirty="0">
              <a:solidFill>
                <a:srgbClr val="040C28"/>
              </a:solidFill>
              <a:latin typeface="+mj-lt"/>
            </a:endParaRP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6 (20% of </a:t>
            </a:r>
            <a:r>
              <a:rPr lang="sv-SE" sz="1600" dirty="0" err="1">
                <a:solidFill>
                  <a:srgbClr val="040C28"/>
                </a:solidFill>
                <a:latin typeface="+mj-lt"/>
              </a:rPr>
              <a:t>alerted</a:t>
            </a:r>
            <a:r>
              <a:rPr lang="sv-SE" sz="1600" dirty="0">
                <a:solidFill>
                  <a:srgbClr val="040C28"/>
                </a:solidFill>
                <a:latin typeface="+mj-lt"/>
              </a:rPr>
              <a:t>)</a:t>
            </a:r>
          </a:p>
          <a:p>
            <a:endParaRPr lang="sv-SE" sz="1600" dirty="0">
              <a:solidFill>
                <a:srgbClr val="040C28"/>
              </a:solidFill>
              <a:latin typeface="+mj-lt"/>
            </a:endParaRPr>
          </a:p>
          <a:p>
            <a:r>
              <a:rPr lang="en-US" sz="1600" b="1" dirty="0">
                <a:solidFill>
                  <a:srgbClr val="040C28"/>
                </a:solidFill>
                <a:latin typeface="+mj-lt"/>
              </a:rPr>
              <a:t>Linear distance in meters (median) for first VFR to arrive at the scene</a:t>
            </a: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887 meters (min-max 60–7524 meters)</a:t>
            </a:r>
          </a:p>
          <a:p>
            <a:endParaRPr lang="sv-SE" sz="1600" dirty="0">
              <a:solidFill>
                <a:srgbClr val="040C28"/>
              </a:solidFill>
              <a:latin typeface="+mj-lt"/>
            </a:endParaRPr>
          </a:p>
          <a:p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Response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</a:t>
            </a:r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time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40C28"/>
                </a:solidFill>
                <a:latin typeface="+mj-lt"/>
              </a:rPr>
              <a:t>(median) </a:t>
            </a:r>
            <a:endParaRPr lang="sv-SE" sz="1600" b="1" dirty="0">
              <a:solidFill>
                <a:srgbClr val="040C28"/>
              </a:solidFill>
              <a:latin typeface="+mj-lt"/>
            </a:endParaRP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VFR – 6:10</a:t>
            </a: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FRS– 8:00</a:t>
            </a: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EMS – 9:52</a:t>
            </a:r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b="0" i="0" dirty="0">
              <a:solidFill>
                <a:srgbClr val="040C28"/>
              </a:solidFill>
              <a:effectLst/>
              <a:latin typeface="+mj-lt"/>
            </a:endParaRPr>
          </a:p>
          <a:p>
            <a:r>
              <a:rPr lang="sv-SE" dirty="0"/>
              <a:t> 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EED16351-6C9C-1790-A979-9B14FACEFD48}"/>
              </a:ext>
            </a:extLst>
          </p:cNvPr>
          <p:cNvSpPr txBox="1"/>
          <p:nvPr/>
        </p:nvSpPr>
        <p:spPr>
          <a:xfrm>
            <a:off x="1715187" y="393325"/>
            <a:ext cx="38490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600" dirty="0" err="1"/>
              <a:t>Sub</a:t>
            </a:r>
            <a:r>
              <a:rPr lang="sv-SE" sz="6600" dirty="0"/>
              <a:t>-urban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3F1EDEFC-B11E-E7B5-9E66-3046ED4C0F40}"/>
              </a:ext>
            </a:extLst>
          </p:cNvPr>
          <p:cNvSpPr/>
          <p:nvPr/>
        </p:nvSpPr>
        <p:spPr>
          <a:xfrm>
            <a:off x="504476" y="177053"/>
            <a:ext cx="5967429" cy="614440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9B3890E-4739-5072-B8E2-8CDD9AA17BBC}"/>
              </a:ext>
            </a:extLst>
          </p:cNvPr>
          <p:cNvSpPr txBox="1"/>
          <p:nvPr/>
        </p:nvSpPr>
        <p:spPr>
          <a:xfrm>
            <a:off x="4309450" y="2951946"/>
            <a:ext cx="1430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10 000 meters</a:t>
            </a:r>
          </a:p>
        </p:txBody>
      </p:sp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88D6352A-B9F1-653F-B37B-87C11D9C32A7}"/>
              </a:ext>
            </a:extLst>
          </p:cNvPr>
          <p:cNvCxnSpPr>
            <a:cxnSpLocks/>
          </p:cNvCxnSpPr>
          <p:nvPr/>
        </p:nvCxnSpPr>
        <p:spPr>
          <a:xfrm>
            <a:off x="3533439" y="3435585"/>
            <a:ext cx="293846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ultiplikationstecken 9">
            <a:extLst>
              <a:ext uri="{FF2B5EF4-FFF2-40B4-BE49-F238E27FC236}">
                <a16:creationId xmlns:a16="http://schemas.microsoft.com/office/drawing/2014/main" id="{37151B51-D321-17FD-464E-F8AA7724C7D3}"/>
              </a:ext>
            </a:extLst>
          </p:cNvPr>
          <p:cNvSpPr/>
          <p:nvPr/>
        </p:nvSpPr>
        <p:spPr>
          <a:xfrm>
            <a:off x="3218112" y="3090289"/>
            <a:ext cx="655481" cy="62468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FB7A31CC-CED7-716C-D35E-ED8867149FCA}"/>
              </a:ext>
            </a:extLst>
          </p:cNvPr>
          <p:cNvSpPr txBox="1">
            <a:spLocks/>
          </p:cNvSpPr>
          <p:nvPr/>
        </p:nvSpPr>
        <p:spPr>
          <a:xfrm>
            <a:off x="9337425" y="648561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D9627-3329-4DE6-AC63-754435E16E83}" type="slidenum">
              <a:rPr lang="sv-SE" dirty="0" smtClean="0"/>
              <a:pPr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84189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utomhus, byggnad, hus, bil&#10;&#10;Automatiskt genererad beskrivning">
            <a:extLst>
              <a:ext uri="{FF2B5EF4-FFF2-40B4-BE49-F238E27FC236}">
                <a16:creationId xmlns:a16="http://schemas.microsoft.com/office/drawing/2014/main" id="{5A5A9C94-3E60-6D4A-2E60-71A5D4092B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223839" y="1511433"/>
            <a:ext cx="6619200" cy="3782400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EED16351-6C9C-1790-A979-9B14FACEFD48}"/>
              </a:ext>
            </a:extLst>
          </p:cNvPr>
          <p:cNvSpPr txBox="1"/>
          <p:nvPr/>
        </p:nvSpPr>
        <p:spPr>
          <a:xfrm>
            <a:off x="1791943" y="449415"/>
            <a:ext cx="5676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6000" dirty="0" err="1">
                <a:solidFill>
                  <a:prstClr val="black"/>
                </a:solidFill>
                <a:latin typeface="Times New Roman"/>
              </a:rPr>
              <a:t>Sub</a:t>
            </a:r>
            <a:r>
              <a:rPr lang="sv-SE" sz="6000" dirty="0">
                <a:solidFill>
                  <a:prstClr val="black"/>
                </a:solidFill>
                <a:latin typeface="Times New Roman"/>
              </a:rPr>
              <a:t>-rural</a:t>
            </a:r>
            <a:endParaRPr kumimoji="0" lang="sv-SE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7443654-DB5E-BB36-3A78-0DDEC01C4A30}"/>
              </a:ext>
            </a:extLst>
          </p:cNvPr>
          <p:cNvSpPr txBox="1"/>
          <p:nvPr/>
        </p:nvSpPr>
        <p:spPr>
          <a:xfrm>
            <a:off x="7644945" y="1470023"/>
            <a:ext cx="353085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Number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40C28"/>
                </a:solidFill>
                <a:latin typeface="+mj-lt"/>
              </a:rPr>
              <a:t>(median) 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of </a:t>
            </a:r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alerted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VFR</a:t>
            </a: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11</a:t>
            </a:r>
          </a:p>
          <a:p>
            <a:endParaRPr lang="sv-SE" sz="1600" dirty="0">
              <a:solidFill>
                <a:srgbClr val="040C28"/>
              </a:solidFill>
              <a:latin typeface="+mj-lt"/>
            </a:endParaRPr>
          </a:p>
          <a:p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Number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40C28"/>
                </a:solidFill>
                <a:latin typeface="+mj-lt"/>
              </a:rPr>
              <a:t>(median) 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of VFR-</a:t>
            </a:r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accepted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</a:t>
            </a:r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assignments</a:t>
            </a:r>
            <a:endParaRPr lang="sv-SE" sz="1600" b="1" dirty="0">
              <a:solidFill>
                <a:srgbClr val="040C28"/>
              </a:solidFill>
              <a:latin typeface="+mj-lt"/>
            </a:endParaRP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3 (27% of </a:t>
            </a:r>
            <a:r>
              <a:rPr lang="sv-SE" sz="1600" dirty="0" err="1">
                <a:solidFill>
                  <a:srgbClr val="040C28"/>
                </a:solidFill>
                <a:latin typeface="+mj-lt"/>
              </a:rPr>
              <a:t>alerted</a:t>
            </a:r>
            <a:r>
              <a:rPr lang="sv-SE" sz="1600" dirty="0">
                <a:solidFill>
                  <a:srgbClr val="040C28"/>
                </a:solidFill>
                <a:latin typeface="+mj-lt"/>
              </a:rPr>
              <a:t>)</a:t>
            </a:r>
          </a:p>
          <a:p>
            <a:endParaRPr lang="sv-SE" sz="1600" dirty="0">
              <a:solidFill>
                <a:srgbClr val="040C28"/>
              </a:solidFill>
              <a:latin typeface="+mj-lt"/>
            </a:endParaRPr>
          </a:p>
          <a:p>
            <a:r>
              <a:rPr lang="en-US" sz="1600" b="1" dirty="0">
                <a:solidFill>
                  <a:srgbClr val="040C28"/>
                </a:solidFill>
                <a:latin typeface="+mj-lt"/>
              </a:rPr>
              <a:t>Linear distance in meters (median) for first VFR to arrive at the scene</a:t>
            </a: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604 meters (min-max 28–9996 meters)</a:t>
            </a:r>
          </a:p>
          <a:p>
            <a:endParaRPr lang="sv-SE" sz="1600" dirty="0">
              <a:solidFill>
                <a:srgbClr val="040C28"/>
              </a:solidFill>
              <a:latin typeface="+mj-lt"/>
            </a:endParaRPr>
          </a:p>
          <a:p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Response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</a:t>
            </a:r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time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40C28"/>
                </a:solidFill>
                <a:latin typeface="+mj-lt"/>
              </a:rPr>
              <a:t>(median) </a:t>
            </a:r>
            <a:endParaRPr lang="sv-SE" sz="1600" b="1" dirty="0">
              <a:solidFill>
                <a:srgbClr val="040C28"/>
              </a:solidFill>
              <a:latin typeface="+mj-lt"/>
            </a:endParaRP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VFR – 6:28</a:t>
            </a: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FRS– 9:37</a:t>
            </a: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EMS – 16:27</a:t>
            </a:r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b="0" i="0" dirty="0">
              <a:solidFill>
                <a:srgbClr val="040C28"/>
              </a:solidFill>
              <a:effectLst/>
              <a:latin typeface="+mj-lt"/>
            </a:endParaRPr>
          </a:p>
          <a:p>
            <a:r>
              <a:rPr lang="sv-SE" dirty="0"/>
              <a:t> 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7B48A168-A9E9-6211-0397-B334454509E6}"/>
              </a:ext>
            </a:extLst>
          </p:cNvPr>
          <p:cNvSpPr/>
          <p:nvPr/>
        </p:nvSpPr>
        <p:spPr>
          <a:xfrm>
            <a:off x="504476" y="177053"/>
            <a:ext cx="5967429" cy="614440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C6A072E6-5E19-1DA4-8FD0-333182F7FE80}"/>
              </a:ext>
            </a:extLst>
          </p:cNvPr>
          <p:cNvSpPr txBox="1"/>
          <p:nvPr/>
        </p:nvSpPr>
        <p:spPr>
          <a:xfrm>
            <a:off x="4309450" y="2951946"/>
            <a:ext cx="1430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10 000 meters</a:t>
            </a:r>
          </a:p>
        </p:txBody>
      </p:sp>
      <p:cxnSp>
        <p:nvCxnSpPr>
          <p:cNvPr id="17" name="Rak pilkoppling 16">
            <a:extLst>
              <a:ext uri="{FF2B5EF4-FFF2-40B4-BE49-F238E27FC236}">
                <a16:creationId xmlns:a16="http://schemas.microsoft.com/office/drawing/2014/main" id="{35C92881-C65E-0403-7BF0-7F13D370A960}"/>
              </a:ext>
            </a:extLst>
          </p:cNvPr>
          <p:cNvCxnSpPr>
            <a:cxnSpLocks/>
          </p:cNvCxnSpPr>
          <p:nvPr/>
        </p:nvCxnSpPr>
        <p:spPr>
          <a:xfrm>
            <a:off x="3533439" y="3435585"/>
            <a:ext cx="293846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ultiplikationstecken 15">
            <a:extLst>
              <a:ext uri="{FF2B5EF4-FFF2-40B4-BE49-F238E27FC236}">
                <a16:creationId xmlns:a16="http://schemas.microsoft.com/office/drawing/2014/main" id="{2214A34B-1D7F-E2CC-0955-FB3EA769ECED}"/>
              </a:ext>
            </a:extLst>
          </p:cNvPr>
          <p:cNvSpPr/>
          <p:nvPr/>
        </p:nvSpPr>
        <p:spPr>
          <a:xfrm>
            <a:off x="3218112" y="3090289"/>
            <a:ext cx="655481" cy="62468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67C04A6B-C4D8-C324-46D5-3D585F4F1C98}"/>
              </a:ext>
            </a:extLst>
          </p:cNvPr>
          <p:cNvSpPr txBox="1">
            <a:spLocks/>
          </p:cNvSpPr>
          <p:nvPr/>
        </p:nvSpPr>
        <p:spPr>
          <a:xfrm>
            <a:off x="9337425" y="648561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D9627-3329-4DE6-AC63-754435E16E83}" type="slidenum">
              <a:rPr lang="sv-SE" dirty="0" smtClean="0"/>
              <a:pPr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83585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F3DBA84-6BAB-8851-A20E-BA5F30231B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84964" y="1514552"/>
            <a:ext cx="6296950" cy="3776161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EED16351-6C9C-1790-A979-9B14FACEFD48}"/>
              </a:ext>
            </a:extLst>
          </p:cNvPr>
          <p:cNvSpPr txBox="1"/>
          <p:nvPr/>
        </p:nvSpPr>
        <p:spPr>
          <a:xfrm>
            <a:off x="2360582" y="425494"/>
            <a:ext cx="4309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6000" dirty="0">
                <a:solidFill>
                  <a:prstClr val="black"/>
                </a:solidFill>
                <a:latin typeface="Times New Roman"/>
              </a:rPr>
              <a:t>Rural</a:t>
            </a:r>
            <a:endParaRPr kumimoji="0" lang="sv-SE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7BFD015-FD9C-9B87-A5C9-85C3EADA25FD}"/>
              </a:ext>
            </a:extLst>
          </p:cNvPr>
          <p:cNvSpPr txBox="1"/>
          <p:nvPr/>
        </p:nvSpPr>
        <p:spPr>
          <a:xfrm>
            <a:off x="7644945" y="1470023"/>
            <a:ext cx="353085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Number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40C28"/>
                </a:solidFill>
                <a:latin typeface="+mj-lt"/>
              </a:rPr>
              <a:t>(median) 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of </a:t>
            </a:r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alerted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VFR </a:t>
            </a: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14</a:t>
            </a:r>
          </a:p>
          <a:p>
            <a:endParaRPr lang="sv-SE" sz="1600" dirty="0">
              <a:solidFill>
                <a:srgbClr val="040C28"/>
              </a:solidFill>
              <a:latin typeface="+mj-lt"/>
            </a:endParaRPr>
          </a:p>
          <a:p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Number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40C28"/>
                </a:solidFill>
                <a:latin typeface="+mj-lt"/>
              </a:rPr>
              <a:t>(median) 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of VFR-</a:t>
            </a:r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accepted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</a:t>
            </a:r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assignments</a:t>
            </a:r>
            <a:endParaRPr lang="sv-SE" sz="1600" b="1" dirty="0">
              <a:solidFill>
                <a:srgbClr val="040C28"/>
              </a:solidFill>
              <a:latin typeface="+mj-lt"/>
            </a:endParaRP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3 (21% of </a:t>
            </a:r>
            <a:r>
              <a:rPr lang="sv-SE" sz="1600" dirty="0" err="1">
                <a:solidFill>
                  <a:srgbClr val="040C28"/>
                </a:solidFill>
                <a:latin typeface="+mj-lt"/>
              </a:rPr>
              <a:t>alerted</a:t>
            </a:r>
            <a:r>
              <a:rPr lang="sv-SE" sz="1600" dirty="0">
                <a:solidFill>
                  <a:srgbClr val="040C28"/>
                </a:solidFill>
                <a:latin typeface="+mj-lt"/>
              </a:rPr>
              <a:t>)</a:t>
            </a:r>
          </a:p>
          <a:p>
            <a:endParaRPr lang="sv-SE" sz="1600" dirty="0">
              <a:solidFill>
                <a:srgbClr val="040C28"/>
              </a:solidFill>
              <a:latin typeface="+mj-lt"/>
            </a:endParaRPr>
          </a:p>
          <a:p>
            <a:r>
              <a:rPr lang="en-US" sz="1600" b="1" dirty="0">
                <a:solidFill>
                  <a:srgbClr val="040C28"/>
                </a:solidFill>
                <a:latin typeface="+mj-lt"/>
              </a:rPr>
              <a:t>Linear distance in meters (median) for first VFR to arrive at the scene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3747 meters (min-max 346–9744 meter)</a:t>
            </a:r>
          </a:p>
          <a:p>
            <a:endParaRPr lang="sv-SE" sz="1600" dirty="0">
              <a:solidFill>
                <a:srgbClr val="040C28"/>
              </a:solidFill>
              <a:latin typeface="+mj-lt"/>
            </a:endParaRPr>
          </a:p>
          <a:p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Response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</a:t>
            </a:r>
            <a:r>
              <a:rPr lang="sv-SE" sz="1600" b="1" dirty="0" err="1">
                <a:solidFill>
                  <a:srgbClr val="040C28"/>
                </a:solidFill>
                <a:latin typeface="+mj-lt"/>
              </a:rPr>
              <a:t>time</a:t>
            </a:r>
            <a:r>
              <a:rPr lang="sv-SE" sz="1600" b="1" dirty="0">
                <a:solidFill>
                  <a:srgbClr val="040C28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040C28"/>
                </a:solidFill>
                <a:latin typeface="+mj-lt"/>
              </a:rPr>
              <a:t>(median) </a:t>
            </a:r>
            <a:endParaRPr lang="sv-SE" sz="1600" b="1" dirty="0">
              <a:solidFill>
                <a:srgbClr val="040C28"/>
              </a:solidFill>
              <a:latin typeface="+mj-lt"/>
            </a:endParaRP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VFR – 12:37</a:t>
            </a: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FRS– 14:10</a:t>
            </a:r>
          </a:p>
          <a:p>
            <a:r>
              <a:rPr lang="sv-SE" sz="1600" dirty="0">
                <a:solidFill>
                  <a:srgbClr val="040C28"/>
                </a:solidFill>
                <a:latin typeface="+mj-lt"/>
              </a:rPr>
              <a:t>EMS – 19:03</a:t>
            </a:r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dirty="0">
              <a:solidFill>
                <a:srgbClr val="040C28"/>
              </a:solidFill>
              <a:latin typeface="+mj-lt"/>
            </a:endParaRPr>
          </a:p>
          <a:p>
            <a:endParaRPr lang="sv-SE" b="0" i="0" dirty="0">
              <a:solidFill>
                <a:srgbClr val="040C28"/>
              </a:solidFill>
              <a:effectLst/>
              <a:latin typeface="+mj-lt"/>
            </a:endParaRPr>
          </a:p>
          <a:p>
            <a:r>
              <a:rPr lang="sv-SE" dirty="0"/>
              <a:t> 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658804AB-14FD-51FE-75DF-5F31B2F3410E}"/>
              </a:ext>
            </a:extLst>
          </p:cNvPr>
          <p:cNvSpPr/>
          <p:nvPr/>
        </p:nvSpPr>
        <p:spPr>
          <a:xfrm>
            <a:off x="504476" y="177053"/>
            <a:ext cx="5967429" cy="6144402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E77C3C4-7EC8-B25F-63E5-0016CF259947}"/>
              </a:ext>
            </a:extLst>
          </p:cNvPr>
          <p:cNvSpPr txBox="1"/>
          <p:nvPr/>
        </p:nvSpPr>
        <p:spPr>
          <a:xfrm>
            <a:off x="4309450" y="2951946"/>
            <a:ext cx="1430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10 000 meters</a:t>
            </a:r>
          </a:p>
        </p:txBody>
      </p:sp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DAE03F4F-5F2C-89B7-DAA4-89995627F563}"/>
              </a:ext>
            </a:extLst>
          </p:cNvPr>
          <p:cNvCxnSpPr>
            <a:cxnSpLocks/>
          </p:cNvCxnSpPr>
          <p:nvPr/>
        </p:nvCxnSpPr>
        <p:spPr>
          <a:xfrm>
            <a:off x="3533439" y="3435585"/>
            <a:ext cx="293846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ultiplikationstecken 7">
            <a:extLst>
              <a:ext uri="{FF2B5EF4-FFF2-40B4-BE49-F238E27FC236}">
                <a16:creationId xmlns:a16="http://schemas.microsoft.com/office/drawing/2014/main" id="{6A9CBCAC-751D-A93D-3220-12F14E9A17D9}"/>
              </a:ext>
            </a:extLst>
          </p:cNvPr>
          <p:cNvSpPr/>
          <p:nvPr/>
        </p:nvSpPr>
        <p:spPr>
          <a:xfrm>
            <a:off x="3218112" y="3090289"/>
            <a:ext cx="655481" cy="62468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nummer 1">
            <a:extLst>
              <a:ext uri="{FF2B5EF4-FFF2-40B4-BE49-F238E27FC236}">
                <a16:creationId xmlns:a16="http://schemas.microsoft.com/office/drawing/2014/main" id="{27F90548-8233-AE5D-3B83-EA11D2201F33}"/>
              </a:ext>
            </a:extLst>
          </p:cNvPr>
          <p:cNvSpPr txBox="1">
            <a:spLocks/>
          </p:cNvSpPr>
          <p:nvPr/>
        </p:nvSpPr>
        <p:spPr>
          <a:xfrm>
            <a:off x="9337425" y="648561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D9627-3329-4DE6-AC63-754435E16E83}" type="slidenum">
              <a:rPr lang="sv-SE" dirty="0" smtClean="0"/>
              <a:pPr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549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utomhus, Landfordon, fordon&#10;&#10;Automatiskt genererad beskrivning">
            <a:extLst>
              <a:ext uri="{FF2B5EF4-FFF2-40B4-BE49-F238E27FC236}">
                <a16:creationId xmlns:a16="http://schemas.microsoft.com/office/drawing/2014/main" id="{3D953573-A7C8-5703-D478-E149F9EE36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21728" t="33881" r="65545" b="37169"/>
          <a:stretch/>
        </p:blipFill>
        <p:spPr>
          <a:xfrm>
            <a:off x="4083514" y="623346"/>
            <a:ext cx="3501691" cy="540078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FF554D5-C31E-9BC1-DB49-B216B6FF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7575324" y="623345"/>
            <a:ext cx="4606795" cy="540078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F0363BF-0CAC-D6D2-0C5A-827E9857E9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9881" y="599873"/>
            <a:ext cx="4073633" cy="540078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1416A229-64F7-CF3D-A865-D845FE3BA386}"/>
              </a:ext>
            </a:extLst>
          </p:cNvPr>
          <p:cNvSpPr txBox="1"/>
          <p:nvPr/>
        </p:nvSpPr>
        <p:spPr>
          <a:xfrm>
            <a:off x="-9881" y="3333396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dirty="0"/>
              <a:t>    132 (46%)				78 (27%)					75 (26%)</a:t>
            </a:r>
          </a:p>
          <a:p>
            <a:endParaRPr lang="sv-SE" sz="4400" dirty="0"/>
          </a:p>
          <a:p>
            <a:endParaRPr lang="sv-SE" sz="4400" dirty="0"/>
          </a:p>
          <a:p>
            <a:r>
              <a:rPr lang="sv-SE" sz="4400" dirty="0"/>
              <a:t>																					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5A4ABB7-C48D-C930-B7B9-DD82A28E08FE}"/>
              </a:ext>
            </a:extLst>
          </p:cNvPr>
          <p:cNvSpPr txBox="1"/>
          <p:nvPr/>
        </p:nvSpPr>
        <p:spPr>
          <a:xfrm>
            <a:off x="2168665" y="655659"/>
            <a:ext cx="8318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 err="1"/>
              <a:t>First</a:t>
            </a:r>
            <a:r>
              <a:rPr lang="sv-SE" sz="4800" b="1" dirty="0"/>
              <a:t> on </a:t>
            </a:r>
            <a:r>
              <a:rPr lang="sv-SE" sz="4800" b="1" dirty="0" err="1"/>
              <a:t>scene</a:t>
            </a:r>
            <a:r>
              <a:rPr lang="sv-SE" sz="4800" b="1" dirty="0"/>
              <a:t> in 285 OHCA</a:t>
            </a:r>
          </a:p>
          <a:p>
            <a:endParaRPr lang="sv-SE" sz="4800" b="1" dirty="0"/>
          </a:p>
        </p:txBody>
      </p:sp>
      <p:sp>
        <p:nvSpPr>
          <p:cNvPr id="8" name="Platshållare för bildnummer 1">
            <a:extLst>
              <a:ext uri="{FF2B5EF4-FFF2-40B4-BE49-F238E27FC236}">
                <a16:creationId xmlns:a16="http://schemas.microsoft.com/office/drawing/2014/main" id="{CE649E1B-DCEF-F8E1-E1B2-8B10F597DD57}"/>
              </a:ext>
            </a:extLst>
          </p:cNvPr>
          <p:cNvSpPr txBox="1">
            <a:spLocks/>
          </p:cNvSpPr>
          <p:nvPr/>
        </p:nvSpPr>
        <p:spPr>
          <a:xfrm>
            <a:off x="9337425" y="648561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D9627-3329-4DE6-AC63-754435E16E83}" type="slidenum">
              <a:rPr lang="sv-SE" dirty="0" smtClean="0"/>
              <a:pPr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72358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person, klädsel, fotbeklädnader&#10;&#10;Automatiskt genererad beskrivning">
            <a:extLst>
              <a:ext uri="{FF2B5EF4-FFF2-40B4-BE49-F238E27FC236}">
                <a16:creationId xmlns:a16="http://schemas.microsoft.com/office/drawing/2014/main" id="{33A3482A-24EA-D372-58FD-2C1B5073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2" b="9254"/>
          <a:stretch/>
        </p:blipFill>
        <p:spPr>
          <a:xfrm>
            <a:off x="0" y="0"/>
            <a:ext cx="12192000" cy="6021288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67C21E2-AED3-5E51-B244-B72D07524186}"/>
              </a:ext>
            </a:extLst>
          </p:cNvPr>
          <p:cNvSpPr txBox="1"/>
          <p:nvPr/>
        </p:nvSpPr>
        <p:spPr>
          <a:xfrm>
            <a:off x="442671" y="404664"/>
            <a:ext cx="5990606" cy="44627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+mn-lt"/>
              </a:rPr>
              <a:t>Voluntary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frst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responders’ experiences</a:t>
            </a:r>
          </a:p>
          <a:p>
            <a:r>
              <a:rPr lang="en-US" sz="2800" dirty="0">
                <a:solidFill>
                  <a:schemeClr val="bg2"/>
                </a:solidFill>
                <a:latin typeface="+mn-lt"/>
              </a:rPr>
              <a:t>of being dispatched to suspected</a:t>
            </a:r>
          </a:p>
          <a:p>
            <a:r>
              <a:rPr lang="en-US" sz="2800" dirty="0">
                <a:solidFill>
                  <a:schemeClr val="bg2"/>
                </a:solidFill>
                <a:latin typeface="+mn-lt"/>
              </a:rPr>
              <a:t>OHCA in rural areas: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00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A strong desire to help, this is expressed as even more important when living in rural areas.</a:t>
            </a:r>
          </a:p>
          <a:p>
            <a:endParaRPr lang="sv-SE" sz="200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Acting as an VFR at OHCA in rural areas involves emotional and ethical challenges.</a:t>
            </a:r>
          </a:p>
          <a:p>
            <a:endParaRPr lang="sv-SE" sz="200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There is a need to develop, implement, and evaluate support for VFR, a need that can be considered even greater for those people operating in rural areas.</a:t>
            </a:r>
            <a:endParaRPr lang="sv-SE" sz="2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E3C0F668-BDB1-AC10-513B-8182AB7CA95F}"/>
              </a:ext>
            </a:extLst>
          </p:cNvPr>
          <p:cNvSpPr txBox="1">
            <a:spLocks/>
          </p:cNvSpPr>
          <p:nvPr/>
        </p:nvSpPr>
        <p:spPr bwMode="auto">
          <a:xfrm rot="21398720">
            <a:off x="6983152" y="2489622"/>
            <a:ext cx="5066503" cy="1206894"/>
          </a:xfrm>
          <a:prstGeom prst="rect">
            <a:avLst/>
          </a:prstGeom>
          <a:solidFill>
            <a:srgbClr val="FFE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/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"It's a bit special living in a small village because it's so small, and whoever you go to, you know the person. That always makes it feel a bit extra, especially when you see the address and immediately know who it is."</a:t>
            </a:r>
            <a:endParaRPr lang="sv-SE" dirty="0">
              <a:latin typeface="Garamond" panose="02020404030301010803" pitchFamily="18" charset="0"/>
            </a:endParaRP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BC0953FE-A4ED-FDC7-0E6F-15D24C4DD38F}"/>
              </a:ext>
            </a:extLst>
          </p:cNvPr>
          <p:cNvSpPr txBox="1">
            <a:spLocks/>
          </p:cNvSpPr>
          <p:nvPr/>
        </p:nvSpPr>
        <p:spPr bwMode="auto">
          <a:xfrm rot="21035031">
            <a:off x="7622167" y="4117058"/>
            <a:ext cx="4384443" cy="969065"/>
          </a:xfrm>
          <a:prstGeom prst="rect">
            <a:avLst/>
          </a:prstGeom>
          <a:solidFill>
            <a:srgbClr val="FFE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/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"You meet this family whether you want to or not, so it's not like you can just do the task and then let it go; I see them every day."</a:t>
            </a:r>
            <a:endParaRPr lang="sv-SE" dirty="0">
              <a:latin typeface="Garamond" panose="02020404030301010803" pitchFamily="18" charset="0"/>
            </a:endParaRPr>
          </a:p>
        </p:txBody>
      </p:sp>
      <p:sp>
        <p:nvSpPr>
          <p:cNvPr id="3" name="Platshållare för bildnummer 1">
            <a:extLst>
              <a:ext uri="{FF2B5EF4-FFF2-40B4-BE49-F238E27FC236}">
                <a16:creationId xmlns:a16="http://schemas.microsoft.com/office/drawing/2014/main" id="{53E18A9C-9C48-CA61-1C88-BA98D595B673}"/>
              </a:ext>
            </a:extLst>
          </p:cNvPr>
          <p:cNvSpPr txBox="1">
            <a:spLocks/>
          </p:cNvSpPr>
          <p:nvPr/>
        </p:nvSpPr>
        <p:spPr>
          <a:xfrm>
            <a:off x="9337425" y="648561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D9627-3329-4DE6-AC63-754435E16E83}" type="slidenum">
              <a:rPr lang="sv-SE" smtClean="0"/>
              <a:pPr/>
              <a:t>15</a:t>
            </a:fld>
            <a:endParaRPr lang="sv-SE" dirty="0"/>
          </a:p>
        </p:txBody>
      </p: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433D76C7-91F2-B4AC-3612-BD53B0670D8B}"/>
              </a:ext>
            </a:extLst>
          </p:cNvPr>
          <p:cNvSpPr txBox="1">
            <a:spLocks/>
          </p:cNvSpPr>
          <p:nvPr/>
        </p:nvSpPr>
        <p:spPr bwMode="auto">
          <a:xfrm>
            <a:off x="7020558" y="143183"/>
            <a:ext cx="4983836" cy="1717985"/>
          </a:xfrm>
          <a:prstGeom prst="rect">
            <a:avLst/>
          </a:prstGeom>
          <a:solidFill>
            <a:srgbClr val="FFE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/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"It's far to the neighbors... if you're in the city, everything is close, but here it's a long way to the ambulance. That makes me feel a greater responsibility to respond to these calls, a stronger commitment to go on these missions than if it were in the city, where I truly feel I can make a difference."</a:t>
            </a:r>
            <a:endParaRPr lang="sv-SE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698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C0F33C-718A-2FAC-CDDB-CFC4C1061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9532"/>
            <a:ext cx="11112000" cy="1368000"/>
          </a:xfrm>
        </p:spPr>
        <p:txBody>
          <a:bodyPr/>
          <a:lstStyle/>
          <a:p>
            <a:r>
              <a:rPr lang="sv-SE" dirty="0" err="1"/>
              <a:t>Conclusion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078CAEB-201B-254A-13D4-FECC5409B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084" y="1130439"/>
            <a:ext cx="7436682" cy="3780000"/>
          </a:xfrm>
        </p:spPr>
        <p:txBody>
          <a:bodyPr/>
          <a:lstStyle/>
          <a:p>
            <a:r>
              <a:rPr lang="en-US" dirty="0"/>
              <a:t>The differences found in median response times between rural and urban areas are worrisome from an equality perspective.</a:t>
            </a:r>
          </a:p>
          <a:p>
            <a:endParaRPr lang="en-US" dirty="0"/>
          </a:p>
          <a:p>
            <a:r>
              <a:rPr lang="en-US" dirty="0"/>
              <a:t>VFR had the shortest median response time to OHCA in comparison to EMS and FRS in all studied population densities. However, in one-third of the OHCAs, no VFR arrives at the scene. Therefore, more focus should be put on recruiting VFR, especially in rural areas.</a:t>
            </a:r>
          </a:p>
          <a:p>
            <a:endParaRPr lang="sv-SE" dirty="0"/>
          </a:p>
          <a:p>
            <a:r>
              <a:rPr lang="en-US" dirty="0"/>
              <a:t>EMS, FRS and VFR complement each other in a </a:t>
            </a:r>
            <a:r>
              <a:rPr lang="en-US" dirty="0" err="1"/>
              <a:t>favourable</a:t>
            </a:r>
            <a:r>
              <a:rPr lang="en-US" dirty="0"/>
              <a:t> way, creating effective cooperation between professions and volunteers, assisting and providing emergency care to people in need.</a:t>
            </a:r>
          </a:p>
        </p:txBody>
      </p:sp>
      <p:sp>
        <p:nvSpPr>
          <p:cNvPr id="5" name="Platshållare för bildnummer 1">
            <a:extLst>
              <a:ext uri="{FF2B5EF4-FFF2-40B4-BE49-F238E27FC236}">
                <a16:creationId xmlns:a16="http://schemas.microsoft.com/office/drawing/2014/main" id="{E3CF5448-D23D-6E13-FC7C-105414F8FAE6}"/>
              </a:ext>
            </a:extLst>
          </p:cNvPr>
          <p:cNvSpPr txBox="1">
            <a:spLocks/>
          </p:cNvSpPr>
          <p:nvPr/>
        </p:nvSpPr>
        <p:spPr>
          <a:xfrm>
            <a:off x="9337425" y="648561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D9627-3329-4DE6-AC63-754435E16E83}" type="slidenum">
              <a:rPr lang="sv-SE" dirty="0" smtClean="0"/>
              <a:pPr/>
              <a:t>16</a:t>
            </a:fld>
            <a:endParaRPr lang="sv-SE" dirty="0"/>
          </a:p>
        </p:txBody>
      </p:sp>
      <p:pic>
        <p:nvPicPr>
          <p:cNvPr id="4" name="Bildobjekt 3" descr="En bild som visar utomhus, klädsel, fotbeklädnader, person&#10;&#10;Automatiskt genererad beskrivning">
            <a:extLst>
              <a:ext uri="{FF2B5EF4-FFF2-40B4-BE49-F238E27FC236}">
                <a16:creationId xmlns:a16="http://schemas.microsoft.com/office/drawing/2014/main" id="{A1A8F3F1-F398-6A09-5D89-14685E6F6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682" y="80790"/>
            <a:ext cx="4039104" cy="4039104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35236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5EE78F0-A9DF-AF5F-96F2-A8F93B8FF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" b="155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Platshållare för bildnummer 3" hidden="1">
            <a:extLst>
              <a:ext uri="{FF2B5EF4-FFF2-40B4-BE49-F238E27FC236}">
                <a16:creationId xmlns:a16="http://schemas.microsoft.com/office/drawing/2014/main" id="{87BA6F2A-61BA-FA85-A8CB-33DE95C500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08800" y="5796000"/>
            <a:ext cx="2743200" cy="291600"/>
          </a:xfrm>
        </p:spPr>
        <p:txBody>
          <a:bodyPr/>
          <a:lstStyle/>
          <a:p>
            <a:pPr>
              <a:spcAft>
                <a:spcPts val="600"/>
              </a:spcAft>
            </a:pPr>
            <a:fld id="{B6BD9627-3329-4DE6-AC63-754435E16E83}" type="slidenum">
              <a:rPr lang="sv-SE" smtClean="0"/>
              <a:pPr>
                <a:spcAft>
                  <a:spcPts val="600"/>
                </a:spcAft>
              </a:pPr>
              <a:t>17</a:t>
            </a:fld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804CE2F-F2C0-B2EF-DDE1-FEC7C8AEA140}"/>
              </a:ext>
            </a:extLst>
          </p:cNvPr>
          <p:cNvSpPr txBox="1"/>
          <p:nvPr/>
        </p:nvSpPr>
        <p:spPr>
          <a:xfrm>
            <a:off x="6304300" y="1920577"/>
            <a:ext cx="58067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cs typeface="Narkisim" panose="020E0502050101010101" pitchFamily="34" charset="-79"/>
              </a:rPr>
              <a:t>Most things still remain to be done.</a:t>
            </a:r>
          </a:p>
          <a:p>
            <a:endParaRPr lang="en-US" sz="2800" i="1" dirty="0">
              <a:solidFill>
                <a:schemeClr val="bg1"/>
              </a:solidFill>
              <a:cs typeface="Narkisim" panose="020E0502050101010101" pitchFamily="34" charset="-79"/>
            </a:endParaRPr>
          </a:p>
          <a:p>
            <a:r>
              <a:rPr lang="en-US" sz="2800" i="1" dirty="0">
                <a:solidFill>
                  <a:schemeClr val="bg1"/>
                </a:solidFill>
                <a:cs typeface="Narkisim" panose="020E0502050101010101" pitchFamily="34" charset="-79"/>
              </a:rPr>
              <a:t>A glorious future!</a:t>
            </a:r>
          </a:p>
          <a:p>
            <a:endParaRPr lang="sv-SE" sz="1200" dirty="0">
              <a:solidFill>
                <a:schemeClr val="bg1"/>
              </a:solidFill>
            </a:endParaRPr>
          </a:p>
          <a:p>
            <a:r>
              <a:rPr lang="sv-SE" sz="1200" dirty="0">
                <a:solidFill>
                  <a:schemeClr val="bg1"/>
                </a:solidFill>
              </a:rPr>
              <a:t>Ingvar Kamprad</a:t>
            </a:r>
          </a:p>
          <a:p>
            <a:r>
              <a:rPr lang="en-US" sz="1200" dirty="0">
                <a:solidFill>
                  <a:schemeClr val="bg1"/>
                </a:solidFill>
              </a:rPr>
              <a:t>The Testament of a Furniture Dealer</a:t>
            </a:r>
            <a:r>
              <a:rPr lang="sv-SE" sz="1200" dirty="0">
                <a:solidFill>
                  <a:schemeClr val="bg1"/>
                </a:solidFill>
              </a:rPr>
              <a:t>, 1976</a:t>
            </a:r>
          </a:p>
          <a:p>
            <a:endParaRPr lang="sv-SE" sz="1200" dirty="0">
              <a:solidFill>
                <a:schemeClr val="bg1"/>
              </a:solidFill>
            </a:endParaRPr>
          </a:p>
          <a:p>
            <a:endParaRPr lang="sv-SE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The studies was funded by the Kamprad Family Foundation for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Entrepreneurship, Research, &amp; Charity (reg. no. 20202001).</a:t>
            </a: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33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utomhus, Landfordon, fordon&#10;&#10;Automatiskt genererad beskrivning">
            <a:extLst>
              <a:ext uri="{FF2B5EF4-FFF2-40B4-BE49-F238E27FC236}">
                <a16:creationId xmlns:a16="http://schemas.microsoft.com/office/drawing/2014/main" id="{091C7A81-7FB7-5AE3-8442-7D0005F879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71" t="33881" r="63643" b="37169"/>
          <a:stretch/>
        </p:blipFill>
        <p:spPr>
          <a:xfrm>
            <a:off x="3269922" y="623346"/>
            <a:ext cx="4838566" cy="5400789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A8A40982-45E4-4AFC-7AED-37985609A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205" y="623346"/>
            <a:ext cx="4606795" cy="5353842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3F3D864E-4DA7-FB94-3B0F-E498DA74C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99873"/>
            <a:ext cx="4083514" cy="5400789"/>
          </a:xfrm>
          <a:prstGeom prst="rect">
            <a:avLst/>
          </a:prstGeom>
        </p:spPr>
      </p:pic>
      <p:sp>
        <p:nvSpPr>
          <p:cNvPr id="5" name="Rektangel: rundade hörn 4">
            <a:extLst>
              <a:ext uri="{FF2B5EF4-FFF2-40B4-BE49-F238E27FC236}">
                <a16:creationId xmlns:a16="http://schemas.microsoft.com/office/drawing/2014/main" id="{B8171256-30B5-B967-02BB-4FE110A37AB5}"/>
              </a:ext>
            </a:extLst>
          </p:cNvPr>
          <p:cNvSpPr/>
          <p:nvPr/>
        </p:nvSpPr>
        <p:spPr>
          <a:xfrm>
            <a:off x="791829" y="92872"/>
            <a:ext cx="2509736" cy="7879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>
                <a:solidFill>
                  <a:schemeClr val="tx1"/>
                </a:solidFill>
              </a:rPr>
              <a:t>Volunteer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first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responders</a:t>
            </a:r>
            <a:r>
              <a:rPr lang="sv-SE" dirty="0">
                <a:solidFill>
                  <a:schemeClr val="tx1"/>
                </a:solidFill>
              </a:rPr>
              <a:t> (VFR)</a:t>
            </a:r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73B8E6C3-8D53-D1C2-3CD5-992635AFDC87}"/>
              </a:ext>
            </a:extLst>
          </p:cNvPr>
          <p:cNvSpPr/>
          <p:nvPr/>
        </p:nvSpPr>
        <p:spPr>
          <a:xfrm>
            <a:off x="4700317" y="92872"/>
            <a:ext cx="2509736" cy="7879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tx1"/>
                </a:solidFill>
              </a:rPr>
              <a:t>Emergency medical services (EMS)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5EDEB401-62E9-DC1A-C6B0-3A09F523ADBA}"/>
              </a:ext>
            </a:extLst>
          </p:cNvPr>
          <p:cNvSpPr/>
          <p:nvPr/>
        </p:nvSpPr>
        <p:spPr>
          <a:xfrm>
            <a:off x="8608805" y="92872"/>
            <a:ext cx="2509736" cy="78794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Fire and rescue services (FRS)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E9EC451-6B7B-78EA-B214-5BC579EA328A}"/>
              </a:ext>
            </a:extLst>
          </p:cNvPr>
          <p:cNvSpPr txBox="1">
            <a:spLocks/>
          </p:cNvSpPr>
          <p:nvPr/>
        </p:nvSpPr>
        <p:spPr>
          <a:xfrm>
            <a:off x="9337425" y="648561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D9627-3329-4DE6-AC63-754435E16E83}" type="slidenum">
              <a:rPr lang="sv-SE" dirty="0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9660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1">
            <a:extLst>
              <a:ext uri="{FF2B5EF4-FFF2-40B4-BE49-F238E27FC236}">
                <a16:creationId xmlns:a16="http://schemas.microsoft.com/office/drawing/2014/main" id="{73A4B8D6-CBAF-763F-B5E9-B2471ABC7B0A}"/>
              </a:ext>
            </a:extLst>
          </p:cNvPr>
          <p:cNvSpPr txBox="1">
            <a:spLocks/>
          </p:cNvSpPr>
          <p:nvPr/>
        </p:nvSpPr>
        <p:spPr>
          <a:xfrm>
            <a:off x="9337425" y="648561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D9627-3329-4DE6-AC63-754435E16E83}" type="slidenum">
              <a:rPr lang="sv-SE" dirty="0" smtClean="0"/>
              <a:pPr/>
              <a:t>3</a:t>
            </a:fld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DA472BCC-6D88-ADFF-B10E-4A99A1C896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59" r="4564"/>
          <a:stretch/>
        </p:blipFill>
        <p:spPr>
          <a:xfrm>
            <a:off x="242761" y="492352"/>
            <a:ext cx="5761530" cy="53782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2208BC45-0EE8-26B3-AC0A-31687D659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660" y="153750"/>
            <a:ext cx="5314579" cy="6093302"/>
          </a:xfrm>
          <a:prstGeom prst="snip2DiagRect">
            <a:avLst>
              <a:gd name="adj1" fmla="val 0"/>
              <a:gd name="adj2" fmla="val 858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3899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54FD03-2F5D-D7F1-B92B-57ECC0AF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44094"/>
            <a:ext cx="11113200" cy="1368000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Dispatch</a:t>
            </a:r>
            <a:r>
              <a:rPr lang="sv-SE" dirty="0"/>
              <a:t> of </a:t>
            </a:r>
            <a:r>
              <a:rPr lang="sv-SE" dirty="0" err="1"/>
              <a:t>Volunteer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 err="1"/>
              <a:t>First</a:t>
            </a:r>
            <a:r>
              <a:rPr lang="sv-SE" dirty="0"/>
              <a:t> </a:t>
            </a:r>
            <a:r>
              <a:rPr lang="sv-SE" dirty="0" err="1"/>
              <a:t>Responders</a:t>
            </a:r>
            <a:r>
              <a:rPr lang="sv-SE" dirty="0"/>
              <a:t> to OHCA</a:t>
            </a:r>
            <a:br>
              <a:rPr lang="sv-SE" dirty="0"/>
            </a:b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AA4CEC-92B9-3C92-77C6-D02EEB9B7D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0" y="1728000"/>
            <a:ext cx="5407200" cy="3780000"/>
          </a:xfrm>
        </p:spPr>
        <p:txBody>
          <a:bodyPr/>
          <a:lstStyle/>
          <a:p>
            <a:r>
              <a:rPr lang="sv-SE" dirty="0"/>
              <a:t>EMCC </a:t>
            </a:r>
            <a:r>
              <a:rPr lang="en-US" dirty="0"/>
              <a:t>determines whether the criteria are fulfilled – everything proceeds automatically</a:t>
            </a:r>
          </a:p>
          <a:p>
            <a:r>
              <a:rPr lang="sv-SE" dirty="0"/>
              <a:t>VFR</a:t>
            </a:r>
            <a:r>
              <a:rPr lang="en-US" dirty="0"/>
              <a:t> alerted by a smartphone application to suspected OHCA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(7 AM to 11 PM)</a:t>
            </a:r>
          </a:p>
          <a:p>
            <a:r>
              <a:rPr lang="en-US" dirty="0"/>
              <a:t>The system identified up to 40* VFR within a maximum radius of </a:t>
            </a:r>
            <a:br>
              <a:rPr lang="en-US" dirty="0"/>
            </a:br>
            <a:r>
              <a:rPr lang="en-US" dirty="0"/>
              <a:t>10 000 meters linear distance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400" dirty="0"/>
              <a:t>* During the study period, the system identified up to 30 (1 July 2020 to 31 May 2021) or up to 40 (1 June to 31 December 2021) VFR.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9EC924F-0644-2294-8A63-BE3FBEFFC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7200" y="1728000"/>
            <a:ext cx="5841328" cy="3897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EC539BA-0F09-FB26-4A1B-8C9A7DE6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034" y="316722"/>
            <a:ext cx="6041660" cy="6224555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21B16C85-FB5E-37D9-7A2B-383B9256613D}"/>
              </a:ext>
            </a:extLst>
          </p:cNvPr>
          <p:cNvSpPr txBox="1"/>
          <p:nvPr/>
        </p:nvSpPr>
        <p:spPr>
          <a:xfrm>
            <a:off x="9456986" y="3052013"/>
            <a:ext cx="2527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10 000 meters 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C3E72E79-2FF3-D5A3-4402-3F16EA06B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864" y="3361475"/>
            <a:ext cx="3109229" cy="335309"/>
          </a:xfrm>
          <a:prstGeom prst="rect">
            <a:avLst/>
          </a:prstGeom>
        </p:spPr>
      </p:pic>
      <p:sp>
        <p:nvSpPr>
          <p:cNvPr id="13" name="Multiplikationstecken 12">
            <a:extLst>
              <a:ext uri="{FF2B5EF4-FFF2-40B4-BE49-F238E27FC236}">
                <a16:creationId xmlns:a16="http://schemas.microsoft.com/office/drawing/2014/main" id="{3BE93A2D-0080-6492-F9A2-1091ADF36857}"/>
              </a:ext>
            </a:extLst>
          </p:cNvPr>
          <p:cNvSpPr/>
          <p:nvPr/>
        </p:nvSpPr>
        <p:spPr>
          <a:xfrm>
            <a:off x="8540123" y="3216784"/>
            <a:ext cx="655481" cy="62468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bildnummer 1">
            <a:extLst>
              <a:ext uri="{FF2B5EF4-FFF2-40B4-BE49-F238E27FC236}">
                <a16:creationId xmlns:a16="http://schemas.microsoft.com/office/drawing/2014/main" id="{B21A5C6C-E47B-48D3-B5B7-363171264967}"/>
              </a:ext>
            </a:extLst>
          </p:cNvPr>
          <p:cNvSpPr txBox="1">
            <a:spLocks/>
          </p:cNvSpPr>
          <p:nvPr/>
        </p:nvSpPr>
        <p:spPr>
          <a:xfrm>
            <a:off x="9337425" y="648561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D9627-3329-4DE6-AC63-754435E16E83}" type="slidenum">
              <a:rPr lang="sv-SE" dirty="0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2815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skiss, rita, karta, konst&#10;&#10;Automatiskt genererad beskrivning">
            <a:extLst>
              <a:ext uri="{FF2B5EF4-FFF2-40B4-BE49-F238E27FC236}">
                <a16:creationId xmlns:a16="http://schemas.microsoft.com/office/drawing/2014/main" id="{0325F044-5B82-02DD-9C17-AC02BDFEC0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47" r="24025"/>
          <a:stretch/>
        </p:blipFill>
        <p:spPr>
          <a:xfrm>
            <a:off x="6096000" y="0"/>
            <a:ext cx="454281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7DA06C1-0B84-390F-B25C-8797CA45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County of Kronoberg </a:t>
            </a:r>
            <a:br>
              <a:rPr lang="sv-SE" dirty="0"/>
            </a:br>
            <a:r>
              <a:rPr lang="sv-SE" dirty="0"/>
              <a:t>in </a:t>
            </a:r>
            <a:r>
              <a:rPr lang="sv-SE" dirty="0" err="1"/>
              <a:t>southern</a:t>
            </a:r>
            <a:r>
              <a:rPr lang="sv-SE" dirty="0"/>
              <a:t> Sweden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2BB54CD-B2E6-4987-74E8-39251B0CB118}"/>
              </a:ext>
            </a:extLst>
          </p:cNvPr>
          <p:cNvSpPr txBox="1"/>
          <p:nvPr/>
        </p:nvSpPr>
        <p:spPr>
          <a:xfrm>
            <a:off x="538800" y="1728000"/>
            <a:ext cx="62608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8 </a:t>
            </a:r>
            <a:r>
              <a:rPr lang="sv-SE" sz="2800" dirty="0" err="1"/>
              <a:t>Municipalities</a:t>
            </a:r>
            <a:r>
              <a:rPr lang="sv-SE" sz="2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200 000 </a:t>
            </a:r>
            <a:r>
              <a:rPr lang="sv-SE" sz="2800" dirty="0" err="1"/>
              <a:t>inhabitants</a:t>
            </a:r>
            <a:endParaRPr lang="sv-S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8 500 km</a:t>
            </a:r>
            <a:r>
              <a:rPr lang="en-GB" sz="2800" kern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24 </a:t>
            </a:r>
            <a:r>
              <a:rPr lang="sv-SE" sz="2800" dirty="0" err="1"/>
              <a:t>inhabitants</a:t>
            </a:r>
            <a:r>
              <a:rPr lang="sv-SE" sz="2800" dirty="0"/>
              <a:t>/km</a:t>
            </a:r>
            <a:r>
              <a:rPr lang="en-GB" sz="2800" kern="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 err="1"/>
              <a:t>Two</a:t>
            </a:r>
            <a:r>
              <a:rPr lang="sv-SE" sz="2800" dirty="0"/>
              <a:t> </a:t>
            </a:r>
            <a:r>
              <a:rPr lang="sv-SE" sz="2800" dirty="0" err="1"/>
              <a:t>cities</a:t>
            </a:r>
            <a:r>
              <a:rPr lang="sv-SE" sz="2800" dirty="0"/>
              <a:t> (Urban)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 err="1"/>
              <a:t>Six</a:t>
            </a:r>
            <a:r>
              <a:rPr lang="sv-SE" sz="2800" dirty="0"/>
              <a:t> small </a:t>
            </a:r>
            <a:r>
              <a:rPr lang="sv-SE" sz="2800" dirty="0" err="1"/>
              <a:t>towns</a:t>
            </a:r>
            <a:r>
              <a:rPr lang="sv-SE" sz="2800" dirty="0"/>
              <a:t> (</a:t>
            </a:r>
            <a:r>
              <a:rPr lang="sv-SE" sz="2800" dirty="0" err="1"/>
              <a:t>Sub</a:t>
            </a:r>
            <a:r>
              <a:rPr lang="sv-SE" sz="2800" dirty="0"/>
              <a:t>-urban)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A </a:t>
            </a:r>
            <a:r>
              <a:rPr lang="sv-SE" sz="2800" dirty="0" err="1"/>
              <a:t>lot</a:t>
            </a:r>
            <a:r>
              <a:rPr lang="sv-SE" sz="2800" dirty="0"/>
              <a:t> of small </a:t>
            </a:r>
            <a:r>
              <a:rPr lang="sv-SE" sz="2800" dirty="0" err="1"/>
              <a:t>villages</a:t>
            </a:r>
            <a:r>
              <a:rPr lang="sv-SE" sz="2800" dirty="0"/>
              <a:t> (</a:t>
            </a:r>
            <a:r>
              <a:rPr lang="sv-SE" sz="2800" dirty="0" err="1"/>
              <a:t>Sub</a:t>
            </a:r>
            <a:r>
              <a:rPr lang="sv-SE" sz="2800" dirty="0"/>
              <a:t>-rural)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 large countryside </a:t>
            </a:r>
            <a:r>
              <a:rPr lang="sv-SE" sz="2800" dirty="0"/>
              <a:t>(Rural)</a:t>
            </a:r>
          </a:p>
        </p:txBody>
      </p:sp>
      <p:sp>
        <p:nvSpPr>
          <p:cNvPr id="3" name="Platshållare för bildnummer 1">
            <a:extLst>
              <a:ext uri="{FF2B5EF4-FFF2-40B4-BE49-F238E27FC236}">
                <a16:creationId xmlns:a16="http://schemas.microsoft.com/office/drawing/2014/main" id="{6E792130-033B-F55A-49F0-F2716C83D8C1}"/>
              </a:ext>
            </a:extLst>
          </p:cNvPr>
          <p:cNvSpPr txBox="1">
            <a:spLocks/>
          </p:cNvSpPr>
          <p:nvPr/>
        </p:nvSpPr>
        <p:spPr>
          <a:xfrm>
            <a:off x="9337425" y="648561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D9627-3329-4DE6-AC63-754435E16E83}" type="slidenum">
              <a:rPr lang="sv-SE" dirty="0" smtClean="0"/>
              <a:pPr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1009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diagram, karta&#10;&#10;Automatiskt genererad beskrivning">
            <a:extLst>
              <a:ext uri="{FF2B5EF4-FFF2-40B4-BE49-F238E27FC236}">
                <a16:creationId xmlns:a16="http://schemas.microsoft.com/office/drawing/2014/main" id="{E34AD57B-D6E4-2860-AF25-78AAF96137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1" y="5728"/>
            <a:ext cx="10884096" cy="6858000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56D73602-3C59-6399-8C69-F1475C8B98EA}"/>
              </a:ext>
            </a:extLst>
          </p:cNvPr>
          <p:cNvSpPr/>
          <p:nvPr/>
        </p:nvSpPr>
        <p:spPr>
          <a:xfrm>
            <a:off x="9737644" y="3323059"/>
            <a:ext cx="2342981" cy="28659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bildnummer 1">
            <a:extLst>
              <a:ext uri="{FF2B5EF4-FFF2-40B4-BE49-F238E27FC236}">
                <a16:creationId xmlns:a16="http://schemas.microsoft.com/office/drawing/2014/main" id="{F4290280-3FFB-085B-7A0C-DC267711F922}"/>
              </a:ext>
            </a:extLst>
          </p:cNvPr>
          <p:cNvSpPr txBox="1">
            <a:spLocks/>
          </p:cNvSpPr>
          <p:nvPr/>
        </p:nvSpPr>
        <p:spPr>
          <a:xfrm>
            <a:off x="9337425" y="648561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D9627-3329-4DE6-AC63-754435E16E83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36C2128B-9403-359F-0E67-B07E0EC9F285}"/>
              </a:ext>
            </a:extLst>
          </p:cNvPr>
          <p:cNvSpPr txBox="1"/>
          <p:nvPr/>
        </p:nvSpPr>
        <p:spPr>
          <a:xfrm>
            <a:off x="165222" y="40944"/>
            <a:ext cx="56934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dirty="0"/>
              <a:t>EMS and FRS stations in Kronoberg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CC18C3F-37CE-2DE2-AB2E-0DEB908E7057}"/>
              </a:ext>
            </a:extLst>
          </p:cNvPr>
          <p:cNvSpPr txBox="1"/>
          <p:nvPr/>
        </p:nvSpPr>
        <p:spPr>
          <a:xfrm>
            <a:off x="9799094" y="4556624"/>
            <a:ext cx="327546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74D7A62-D92A-E020-57B1-F676DD45A103}"/>
              </a:ext>
            </a:extLst>
          </p:cNvPr>
          <p:cNvSpPr txBox="1"/>
          <p:nvPr/>
        </p:nvSpPr>
        <p:spPr>
          <a:xfrm>
            <a:off x="9799094" y="5078356"/>
            <a:ext cx="327546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357EF70-C816-D463-2644-7487F9E2E59E}"/>
              </a:ext>
            </a:extLst>
          </p:cNvPr>
          <p:cNvSpPr txBox="1"/>
          <p:nvPr/>
        </p:nvSpPr>
        <p:spPr>
          <a:xfrm>
            <a:off x="9787721" y="5599049"/>
            <a:ext cx="327546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3E90B535-1120-8032-7A0A-27B09D1434BA}"/>
              </a:ext>
            </a:extLst>
          </p:cNvPr>
          <p:cNvGrpSpPr/>
          <p:nvPr/>
        </p:nvGrpSpPr>
        <p:grpSpPr>
          <a:xfrm>
            <a:off x="9780315" y="4083030"/>
            <a:ext cx="378779" cy="342455"/>
            <a:chOff x="9780315" y="4083030"/>
            <a:chExt cx="378779" cy="342455"/>
          </a:xfrm>
        </p:grpSpPr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1A85E038-7D07-A77C-924A-A3BD2A58548D}"/>
                </a:ext>
              </a:extLst>
            </p:cNvPr>
            <p:cNvSpPr/>
            <p:nvPr/>
          </p:nvSpPr>
          <p:spPr>
            <a:xfrm>
              <a:off x="9780315" y="4083030"/>
              <a:ext cx="360000" cy="34125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E9B4D938-52DB-63F5-A837-A8F146CC2B44}"/>
                </a:ext>
              </a:extLst>
            </p:cNvPr>
            <p:cNvSpPr txBox="1"/>
            <p:nvPr/>
          </p:nvSpPr>
          <p:spPr>
            <a:xfrm>
              <a:off x="9799094" y="4084233"/>
              <a:ext cx="360000" cy="341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</p:grpSp>
      <p:sp>
        <p:nvSpPr>
          <p:cNvPr id="12" name="textruta 11">
            <a:extLst>
              <a:ext uri="{FF2B5EF4-FFF2-40B4-BE49-F238E27FC236}">
                <a16:creationId xmlns:a16="http://schemas.microsoft.com/office/drawing/2014/main" id="{88E9DE72-E2F9-25E4-8B55-FE898C70E0E5}"/>
              </a:ext>
            </a:extLst>
          </p:cNvPr>
          <p:cNvSpPr txBox="1"/>
          <p:nvPr/>
        </p:nvSpPr>
        <p:spPr>
          <a:xfrm>
            <a:off x="9737644" y="3323059"/>
            <a:ext cx="2292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/>
              <a:t>EMS and FRS stations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6C1775EA-2E54-6840-B28E-358776F7F4F4}"/>
              </a:ext>
            </a:extLst>
          </p:cNvPr>
          <p:cNvSpPr txBox="1"/>
          <p:nvPr/>
        </p:nvSpPr>
        <p:spPr>
          <a:xfrm>
            <a:off x="10156255" y="4124642"/>
            <a:ext cx="1874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EMS (Full </a:t>
            </a:r>
            <a:r>
              <a:rPr lang="sv-SE" sz="1200" dirty="0" err="1"/>
              <a:t>time</a:t>
            </a:r>
            <a:r>
              <a:rPr lang="sv-SE" sz="1200" dirty="0"/>
              <a:t>)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7CD700A3-1795-25A6-92F3-4D52056014A2}"/>
              </a:ext>
            </a:extLst>
          </p:cNvPr>
          <p:cNvSpPr txBox="1"/>
          <p:nvPr/>
        </p:nvSpPr>
        <p:spPr>
          <a:xfrm>
            <a:off x="10140315" y="4602790"/>
            <a:ext cx="1874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FRS (Full </a:t>
            </a:r>
            <a:r>
              <a:rPr lang="sv-SE" sz="1200" dirty="0" err="1"/>
              <a:t>time</a:t>
            </a:r>
            <a:r>
              <a:rPr lang="sv-SE" sz="1200" dirty="0"/>
              <a:t>)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0C1B583D-F252-CA09-8230-B18773AFD3A3}"/>
              </a:ext>
            </a:extLst>
          </p:cNvPr>
          <p:cNvSpPr txBox="1"/>
          <p:nvPr/>
        </p:nvSpPr>
        <p:spPr>
          <a:xfrm>
            <a:off x="10131370" y="5144906"/>
            <a:ext cx="1874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FRS (Part </a:t>
            </a:r>
            <a:r>
              <a:rPr lang="sv-SE" sz="1200" dirty="0" err="1"/>
              <a:t>time</a:t>
            </a:r>
            <a:r>
              <a:rPr lang="sv-SE" sz="1200" dirty="0"/>
              <a:t>)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38C3FD18-8611-3FAF-A91C-3E81B924BFE2}"/>
              </a:ext>
            </a:extLst>
          </p:cNvPr>
          <p:cNvSpPr txBox="1"/>
          <p:nvPr/>
        </p:nvSpPr>
        <p:spPr>
          <a:xfrm>
            <a:off x="10115267" y="5652091"/>
            <a:ext cx="1874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FRS (</a:t>
            </a:r>
            <a:r>
              <a:rPr lang="sv-SE" sz="1200" dirty="0" err="1"/>
              <a:t>Volunteer</a:t>
            </a:r>
            <a:r>
              <a:rPr lang="sv-SE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4583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ext, karta&#10;&#10;Automatiskt genererad beskrivning">
            <a:extLst>
              <a:ext uri="{FF2B5EF4-FFF2-40B4-BE49-F238E27FC236}">
                <a16:creationId xmlns:a16="http://schemas.microsoft.com/office/drawing/2014/main" id="{1B99981F-350E-252E-6B24-6505B501B5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4" y="0"/>
            <a:ext cx="10884096" cy="6858000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FBDA1AA3-D958-402E-61BD-4BCD6A22FF28}"/>
              </a:ext>
            </a:extLst>
          </p:cNvPr>
          <p:cNvSpPr/>
          <p:nvPr/>
        </p:nvSpPr>
        <p:spPr>
          <a:xfrm>
            <a:off x="9792856" y="2529233"/>
            <a:ext cx="2342981" cy="37654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bildnummer 1">
            <a:extLst>
              <a:ext uri="{FF2B5EF4-FFF2-40B4-BE49-F238E27FC236}">
                <a16:creationId xmlns:a16="http://schemas.microsoft.com/office/drawing/2014/main" id="{3B91DAC5-4A26-3F96-0FBA-E1594D69D525}"/>
              </a:ext>
            </a:extLst>
          </p:cNvPr>
          <p:cNvSpPr txBox="1">
            <a:spLocks/>
          </p:cNvSpPr>
          <p:nvPr/>
        </p:nvSpPr>
        <p:spPr>
          <a:xfrm>
            <a:off x="9337425" y="637544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D9627-3329-4DE6-AC63-754435E16E83}" type="slidenum">
              <a:rPr lang="sv-SE" dirty="0" smtClean="0"/>
              <a:pPr/>
              <a:t>7</a:t>
            </a:fld>
            <a:endParaRPr lang="sv-SE" dirty="0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D4A0A565-3523-6F00-5796-10EAA4F3F4EE}"/>
              </a:ext>
            </a:extLst>
          </p:cNvPr>
          <p:cNvSpPr/>
          <p:nvPr/>
        </p:nvSpPr>
        <p:spPr>
          <a:xfrm>
            <a:off x="9836036" y="5865442"/>
            <a:ext cx="360000" cy="360000"/>
          </a:xfrm>
          <a:prstGeom prst="ellipse">
            <a:avLst/>
          </a:prstGeom>
          <a:solidFill>
            <a:srgbClr val="1E78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Ofullständig cirkel 11">
            <a:extLst>
              <a:ext uri="{FF2B5EF4-FFF2-40B4-BE49-F238E27FC236}">
                <a16:creationId xmlns:a16="http://schemas.microsoft.com/office/drawing/2014/main" id="{4FA96E92-D322-3F6B-D818-C9B062118990}"/>
              </a:ext>
            </a:extLst>
          </p:cNvPr>
          <p:cNvSpPr/>
          <p:nvPr/>
        </p:nvSpPr>
        <p:spPr>
          <a:xfrm>
            <a:off x="9836036" y="5429497"/>
            <a:ext cx="360000" cy="360000"/>
          </a:xfrm>
          <a:prstGeom prst="pie">
            <a:avLst>
              <a:gd name="adj1" fmla="val 0"/>
              <a:gd name="adj2" fmla="val 10833557"/>
            </a:avLst>
          </a:prstGeom>
          <a:solidFill>
            <a:srgbClr val="AAD5E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3" name="Likbent triangel 12">
            <a:extLst>
              <a:ext uri="{FF2B5EF4-FFF2-40B4-BE49-F238E27FC236}">
                <a16:creationId xmlns:a16="http://schemas.microsoft.com/office/drawing/2014/main" id="{A96F8690-D0F7-2C86-358C-7DF4B4B69588}"/>
              </a:ext>
            </a:extLst>
          </p:cNvPr>
          <p:cNvSpPr/>
          <p:nvPr/>
        </p:nvSpPr>
        <p:spPr>
          <a:xfrm>
            <a:off x="9851467" y="5061817"/>
            <a:ext cx="360000" cy="360000"/>
          </a:xfrm>
          <a:prstGeom prst="triangle">
            <a:avLst/>
          </a:prstGeom>
          <a:solidFill>
            <a:srgbClr val="B5E18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CEB7ACDE-4189-2C5F-2C0B-BAABF26A95F3}"/>
              </a:ext>
            </a:extLst>
          </p:cNvPr>
          <p:cNvSpPr/>
          <p:nvPr/>
        </p:nvSpPr>
        <p:spPr>
          <a:xfrm>
            <a:off x="9842933" y="4579584"/>
            <a:ext cx="360000" cy="360000"/>
          </a:xfrm>
          <a:prstGeom prst="rect">
            <a:avLst/>
          </a:prstGeom>
          <a:solidFill>
            <a:srgbClr val="477F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0C63071A-EC3A-E1F5-0A02-48DF68EDC820}"/>
              </a:ext>
            </a:extLst>
          </p:cNvPr>
          <p:cNvSpPr txBox="1"/>
          <p:nvPr/>
        </p:nvSpPr>
        <p:spPr>
          <a:xfrm>
            <a:off x="10156255" y="4620403"/>
            <a:ext cx="1874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”Rural” (n=71)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5F56429D-2A3E-64CC-15D5-15EA3E62C679}"/>
              </a:ext>
            </a:extLst>
          </p:cNvPr>
          <p:cNvSpPr txBox="1"/>
          <p:nvPr/>
        </p:nvSpPr>
        <p:spPr>
          <a:xfrm>
            <a:off x="10156254" y="5090776"/>
            <a:ext cx="1874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”</a:t>
            </a:r>
            <a:r>
              <a:rPr lang="sv-SE" sz="1200" dirty="0" err="1"/>
              <a:t>Sub</a:t>
            </a:r>
            <a:r>
              <a:rPr lang="sv-SE" sz="1200" dirty="0"/>
              <a:t> rural” (n=71)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55186719-B161-25B7-097C-5118A8C3881E}"/>
              </a:ext>
            </a:extLst>
          </p:cNvPr>
          <p:cNvSpPr txBox="1"/>
          <p:nvPr/>
        </p:nvSpPr>
        <p:spPr>
          <a:xfrm>
            <a:off x="10173346" y="5479179"/>
            <a:ext cx="1874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”</a:t>
            </a:r>
            <a:r>
              <a:rPr lang="sv-SE" sz="1200" dirty="0" err="1"/>
              <a:t>Sub</a:t>
            </a:r>
            <a:r>
              <a:rPr lang="sv-SE" sz="1200" dirty="0"/>
              <a:t>-urban” (n=71)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AA63B7C3-1A95-B3EB-6B16-176A2352B8A8}"/>
              </a:ext>
            </a:extLst>
          </p:cNvPr>
          <p:cNvSpPr txBox="1"/>
          <p:nvPr/>
        </p:nvSpPr>
        <p:spPr>
          <a:xfrm>
            <a:off x="10173346" y="5876443"/>
            <a:ext cx="1874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”Urban” (n=72)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7B5BE30C-5EEC-C975-8C5F-1DCD7702A086}"/>
              </a:ext>
            </a:extLst>
          </p:cNvPr>
          <p:cNvSpPr txBox="1"/>
          <p:nvPr/>
        </p:nvSpPr>
        <p:spPr>
          <a:xfrm>
            <a:off x="9854306" y="3032166"/>
            <a:ext cx="360000" cy="360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27371EC2-9383-BD5D-7521-749D39880730}"/>
              </a:ext>
            </a:extLst>
          </p:cNvPr>
          <p:cNvSpPr txBox="1"/>
          <p:nvPr/>
        </p:nvSpPr>
        <p:spPr>
          <a:xfrm>
            <a:off x="9837519" y="3566700"/>
            <a:ext cx="360000" cy="360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8C7BBD67-B97E-EF9E-1763-76D498893068}"/>
              </a:ext>
            </a:extLst>
          </p:cNvPr>
          <p:cNvSpPr txBox="1"/>
          <p:nvPr/>
        </p:nvSpPr>
        <p:spPr>
          <a:xfrm>
            <a:off x="9842933" y="4074591"/>
            <a:ext cx="360000" cy="360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7B7AF30C-CCC7-7204-FD5D-1C37DA1DEF1C}"/>
              </a:ext>
            </a:extLst>
          </p:cNvPr>
          <p:cNvSpPr txBox="1"/>
          <p:nvPr/>
        </p:nvSpPr>
        <p:spPr>
          <a:xfrm>
            <a:off x="10211467" y="2600184"/>
            <a:ext cx="1874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EMS (Full </a:t>
            </a:r>
            <a:r>
              <a:rPr lang="sv-SE" sz="1200" dirty="0" err="1"/>
              <a:t>time</a:t>
            </a:r>
            <a:r>
              <a:rPr lang="sv-SE" sz="1200" dirty="0"/>
              <a:t>)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B52D0124-6120-A418-2721-A751B7040E34}"/>
              </a:ext>
            </a:extLst>
          </p:cNvPr>
          <p:cNvSpPr txBox="1"/>
          <p:nvPr/>
        </p:nvSpPr>
        <p:spPr>
          <a:xfrm>
            <a:off x="10195527" y="3078332"/>
            <a:ext cx="1874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FRS Heltid (Full </a:t>
            </a:r>
            <a:r>
              <a:rPr lang="sv-SE" sz="1200" dirty="0" err="1"/>
              <a:t>time</a:t>
            </a:r>
            <a:r>
              <a:rPr lang="sv-SE" sz="1200" dirty="0"/>
              <a:t>)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A394F9AC-9872-CE4E-949A-1D2BAFCCB6DB}"/>
              </a:ext>
            </a:extLst>
          </p:cNvPr>
          <p:cNvSpPr txBox="1"/>
          <p:nvPr/>
        </p:nvSpPr>
        <p:spPr>
          <a:xfrm>
            <a:off x="10186582" y="3620448"/>
            <a:ext cx="1874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FRS (Part </a:t>
            </a:r>
            <a:r>
              <a:rPr lang="sv-SE" sz="1200" dirty="0" err="1"/>
              <a:t>time</a:t>
            </a:r>
            <a:r>
              <a:rPr lang="sv-SE" sz="1200" dirty="0"/>
              <a:t>)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400376A5-698A-A5E1-B7C6-58569FAD3571}"/>
              </a:ext>
            </a:extLst>
          </p:cNvPr>
          <p:cNvSpPr txBox="1"/>
          <p:nvPr/>
        </p:nvSpPr>
        <p:spPr>
          <a:xfrm>
            <a:off x="10170479" y="4127633"/>
            <a:ext cx="1874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FRS (</a:t>
            </a:r>
            <a:r>
              <a:rPr lang="sv-SE" sz="1200" dirty="0" err="1"/>
              <a:t>Volunteer</a:t>
            </a:r>
            <a:r>
              <a:rPr lang="sv-SE" sz="1200" dirty="0"/>
              <a:t>)</a:t>
            </a: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01148B01-4B7A-E324-6845-C6D281567A4C}"/>
              </a:ext>
            </a:extLst>
          </p:cNvPr>
          <p:cNvGrpSpPr/>
          <p:nvPr/>
        </p:nvGrpSpPr>
        <p:grpSpPr>
          <a:xfrm>
            <a:off x="9837519" y="2567455"/>
            <a:ext cx="378779" cy="342455"/>
            <a:chOff x="9780315" y="4083030"/>
            <a:chExt cx="378779" cy="342455"/>
          </a:xfrm>
        </p:grpSpPr>
        <p:sp>
          <p:nvSpPr>
            <p:cNvPr id="3" name="Ellips 2">
              <a:extLst>
                <a:ext uri="{FF2B5EF4-FFF2-40B4-BE49-F238E27FC236}">
                  <a16:creationId xmlns:a16="http://schemas.microsoft.com/office/drawing/2014/main" id="{058ABDB6-B16C-38C8-2A0A-6237FC7FE49D}"/>
                </a:ext>
              </a:extLst>
            </p:cNvPr>
            <p:cNvSpPr/>
            <p:nvPr/>
          </p:nvSpPr>
          <p:spPr>
            <a:xfrm>
              <a:off x="9780315" y="4083030"/>
              <a:ext cx="360000" cy="34125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" name="textruta 3">
              <a:extLst>
                <a:ext uri="{FF2B5EF4-FFF2-40B4-BE49-F238E27FC236}">
                  <a16:creationId xmlns:a16="http://schemas.microsoft.com/office/drawing/2014/main" id="{7176AD62-9A8F-04C8-40F7-517592B67929}"/>
                </a:ext>
              </a:extLst>
            </p:cNvPr>
            <p:cNvSpPr txBox="1"/>
            <p:nvPr/>
          </p:nvSpPr>
          <p:spPr>
            <a:xfrm>
              <a:off x="9799094" y="4084233"/>
              <a:ext cx="360000" cy="341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</p:grpSp>
      <p:sp>
        <p:nvSpPr>
          <p:cNvPr id="5" name="textruta 4">
            <a:extLst>
              <a:ext uri="{FF2B5EF4-FFF2-40B4-BE49-F238E27FC236}">
                <a16:creationId xmlns:a16="http://schemas.microsoft.com/office/drawing/2014/main" id="{C1F5BF39-3673-3AB1-A89E-BB51222AD5F9}"/>
              </a:ext>
            </a:extLst>
          </p:cNvPr>
          <p:cNvSpPr txBox="1"/>
          <p:nvPr/>
        </p:nvSpPr>
        <p:spPr>
          <a:xfrm>
            <a:off x="189497" y="190427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285 OHCAs </a:t>
            </a:r>
          </a:p>
          <a:p>
            <a:r>
              <a:rPr lang="en-US" dirty="0"/>
              <a:t>between 1 July 2020 and 31 December 2021</a:t>
            </a:r>
          </a:p>
        </p:txBody>
      </p:sp>
    </p:spTree>
    <p:extLst>
      <p:ext uri="{BB962C8B-B14F-4D97-AF65-F5344CB8AC3E}">
        <p14:creationId xmlns:p14="http://schemas.microsoft.com/office/powerpoint/2010/main" val="316757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, diagram, linje, skärmbild&#10;&#10;Automatiskt genererad beskrivning">
            <a:extLst>
              <a:ext uri="{FF2B5EF4-FFF2-40B4-BE49-F238E27FC236}">
                <a16:creationId xmlns:a16="http://schemas.microsoft.com/office/drawing/2014/main" id="{9E3C2F61-563F-B3F6-8DDB-E00433562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3" y="770400"/>
            <a:ext cx="11906864" cy="54392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9C50FDF8-7769-1774-7F01-0F7C15445A7C}"/>
                  </a:ext>
                </a:extLst>
              </p14:cNvPr>
              <p14:cNvContentPartPr/>
              <p14:nvPr/>
            </p14:nvContentPartPr>
            <p14:xfrm>
              <a:off x="3259679" y="4057123"/>
              <a:ext cx="892080" cy="9324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9C50FDF8-7769-1774-7F01-0F7C15445A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5657" y="3949123"/>
                <a:ext cx="999763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25AD982E-D1E4-9303-2079-625AF15642F7}"/>
                  </a:ext>
                </a:extLst>
              </p14:cNvPr>
              <p14:cNvContentPartPr/>
              <p14:nvPr/>
            </p14:nvContentPartPr>
            <p14:xfrm>
              <a:off x="4846710" y="4057123"/>
              <a:ext cx="1021680" cy="5472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25AD982E-D1E4-9303-2079-625AF15642F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92710" y="3949123"/>
                <a:ext cx="112932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F9C37ACA-2D40-0DF0-06FE-477B7FCB3663}"/>
                  </a:ext>
                </a:extLst>
              </p14:cNvPr>
              <p14:cNvContentPartPr/>
              <p14:nvPr/>
            </p14:nvContentPartPr>
            <p14:xfrm>
              <a:off x="6402434" y="5248409"/>
              <a:ext cx="1047960" cy="5040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F9C37ACA-2D40-0DF0-06FE-477B7FCB366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48434" y="5140409"/>
                <a:ext cx="1155600" cy="2660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9A38682-B7BD-A0D8-C77E-5C7F267EE24C}"/>
              </a:ext>
            </a:extLst>
          </p:cNvPr>
          <p:cNvSpPr txBox="1">
            <a:spLocks/>
          </p:cNvSpPr>
          <p:nvPr/>
        </p:nvSpPr>
        <p:spPr>
          <a:xfrm>
            <a:off x="9337425" y="648561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BD9627-3329-4DE6-AC63-754435E16E83}" type="slidenum">
              <a:rPr lang="sv-SE" dirty="0" smtClean="0"/>
              <a:pPr/>
              <a:t>8</a:t>
            </a:fld>
            <a:endParaRPr lang="sv-S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Pennanteckning 2">
                <a:extLst>
                  <a:ext uri="{FF2B5EF4-FFF2-40B4-BE49-F238E27FC236}">
                    <a16:creationId xmlns:a16="http://schemas.microsoft.com/office/drawing/2014/main" id="{F170B6F0-327E-9CE7-EBFB-4F88C82319C2}"/>
                  </a:ext>
                </a:extLst>
              </p14:cNvPr>
              <p14:cNvContentPartPr/>
              <p14:nvPr/>
            </p14:nvContentPartPr>
            <p14:xfrm>
              <a:off x="8154012" y="4065223"/>
              <a:ext cx="892080" cy="93240"/>
            </p14:xfrm>
          </p:contentPart>
        </mc:Choice>
        <mc:Fallback xmlns="">
          <p:pic>
            <p:nvPicPr>
              <p:cNvPr id="3" name="Pennanteckning 2">
                <a:extLst>
                  <a:ext uri="{FF2B5EF4-FFF2-40B4-BE49-F238E27FC236}">
                    <a16:creationId xmlns:a16="http://schemas.microsoft.com/office/drawing/2014/main" id="{F170B6F0-327E-9CE7-EBFB-4F88C82319C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99990" y="3957223"/>
                <a:ext cx="999763" cy="30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576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utomhus, gräs, träd, väg&#10;&#10;Automatiskt genererad beskrivning">
            <a:extLst>
              <a:ext uri="{FF2B5EF4-FFF2-40B4-BE49-F238E27FC236}">
                <a16:creationId xmlns:a16="http://schemas.microsoft.com/office/drawing/2014/main" id="{1240D559-AF45-E281-D2C4-A293D3ECD7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232213" y="287070"/>
            <a:ext cx="6047932" cy="604793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Platshållare för bildnummer 1">
            <a:extLst>
              <a:ext uri="{FF2B5EF4-FFF2-40B4-BE49-F238E27FC236}">
                <a16:creationId xmlns:a16="http://schemas.microsoft.com/office/drawing/2014/main" id="{8115BEA0-52E3-AAB7-CBD1-354E9D577587}"/>
              </a:ext>
            </a:extLst>
          </p:cNvPr>
          <p:cNvSpPr txBox="1">
            <a:spLocks/>
          </p:cNvSpPr>
          <p:nvPr/>
        </p:nvSpPr>
        <p:spPr>
          <a:xfrm>
            <a:off x="9337425" y="6485610"/>
            <a:ext cx="27432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BD9627-3329-4DE6-AC63-754435E16E8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EC539BA-0F09-FB26-4A1B-8C9A7DE6C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918" y="2847850"/>
            <a:ext cx="5679282" cy="5851207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21B16C85-FB5E-37D9-7A2B-383B9256613D}"/>
              </a:ext>
            </a:extLst>
          </p:cNvPr>
          <p:cNvSpPr txBox="1"/>
          <p:nvPr/>
        </p:nvSpPr>
        <p:spPr>
          <a:xfrm rot="18893971">
            <a:off x="4518449" y="3972615"/>
            <a:ext cx="2527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b="1" dirty="0">
                <a:solidFill>
                  <a:prstClr val="black"/>
                </a:solidFill>
                <a:latin typeface="Times New Roman"/>
              </a:rPr>
              <a:t>50</a:t>
            </a: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meters 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C3E72E79-2FF3-D5A3-4402-3F16EA06B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18190">
            <a:off x="4237947" y="4688352"/>
            <a:ext cx="2883185" cy="335309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925F33A3-DD9F-3E29-2824-E8F4C1A67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366" y="121333"/>
            <a:ext cx="2361403" cy="313204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1EA80390-24AB-EDB5-0E59-21CE61D55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528" y="3556644"/>
            <a:ext cx="2273146" cy="2642983"/>
          </a:xfrm>
          <a:prstGeom prst="rect">
            <a:avLst/>
          </a:prstGeom>
        </p:spPr>
      </p:pic>
      <p:pic>
        <p:nvPicPr>
          <p:cNvPr id="2" name="Bildobjekt 1" descr="En bild som visar text, utomhus, Landfordon, fordon&#10;&#10;Automatiskt genererad beskrivning">
            <a:extLst>
              <a:ext uri="{FF2B5EF4-FFF2-40B4-BE49-F238E27FC236}">
                <a16:creationId xmlns:a16="http://schemas.microsoft.com/office/drawing/2014/main" id="{10358888-F98E-04BC-014B-DE5B69FFA5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104" t="37359" r="63644" b="37169"/>
          <a:stretch/>
        </p:blipFill>
        <p:spPr>
          <a:xfrm>
            <a:off x="9441528" y="461275"/>
            <a:ext cx="2481082" cy="280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276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hz4uhirn7fe3t7iy1aogkjmrehwdec"/>
</p:tagLst>
</file>

<file path=ppt/theme/theme1.xml><?xml version="1.0" encoding="utf-8"?>
<a:theme xmlns:a="http://schemas.openxmlformats.org/drawingml/2006/main" name="Office-tema">
  <a:themeElements>
    <a:clrScheme name="Linnéuniversitetet">
      <a:dk1>
        <a:sysClr val="windowText" lastClr="000000"/>
      </a:dk1>
      <a:lt1>
        <a:sysClr val="window" lastClr="FFFFFF"/>
      </a:lt1>
      <a:dk2>
        <a:srgbClr val="333333"/>
      </a:dk2>
      <a:lt2>
        <a:srgbClr val="E0DED8"/>
      </a:lt2>
      <a:accent1>
        <a:srgbClr val="FFE000"/>
      </a:accent1>
      <a:accent2>
        <a:srgbClr val="F142BF"/>
      </a:accent2>
      <a:accent3>
        <a:srgbClr val="4CC010"/>
      </a:accent3>
      <a:accent4>
        <a:srgbClr val="B281FE"/>
      </a:accent4>
      <a:accent5>
        <a:srgbClr val="56C5FF"/>
      </a:accent5>
      <a:accent6>
        <a:srgbClr val="FF963E"/>
      </a:accent6>
      <a:hlink>
        <a:srgbClr val="0563C1"/>
      </a:hlink>
      <a:folHlink>
        <a:srgbClr val="954F72"/>
      </a:folHlink>
    </a:clrScheme>
    <a:fontScheme name="Linnéuniversitete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nu_swe_16-9_v2.1.potx" id="{9AB3C9D1-B147-4D76-B820-BC67EF62B3B7}" vid="{AF874EDB-6A4C-4228-9701-B3226F4841E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sv-lnu-v211130</Template>
  <TotalTime>3410</TotalTime>
  <Words>972</Words>
  <Application>Microsoft Office PowerPoint</Application>
  <PresentationFormat>Widescreen</PresentationFormat>
  <Paragraphs>189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Garamond</vt:lpstr>
      <vt:lpstr>Narkisim</vt:lpstr>
      <vt:lpstr>Times New Roman</vt:lpstr>
      <vt:lpstr>Office-tema</vt:lpstr>
      <vt:lpstr>Enhancing Cardiac Emergency Responses with Volunteer First Responders in Europe's Rural Areas</vt:lpstr>
      <vt:lpstr>PowerPoint Presentation</vt:lpstr>
      <vt:lpstr>PowerPoint Presentation</vt:lpstr>
      <vt:lpstr>Dispatch of Volunteer  First Responders to OHCA </vt:lpstr>
      <vt:lpstr>County of Kronoberg  in southern Sweden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Bengt Nilsson</dc:creator>
  <cp:lastModifiedBy>Sanna Antila</cp:lastModifiedBy>
  <cp:revision>315</cp:revision>
  <dcterms:created xsi:type="dcterms:W3CDTF">2023-10-25T15:43:48Z</dcterms:created>
  <dcterms:modified xsi:type="dcterms:W3CDTF">2024-12-20T09:39:21Z</dcterms:modified>
</cp:coreProperties>
</file>